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1160" r:id="rId2"/>
    <p:sldId id="1424" r:id="rId3"/>
    <p:sldId id="142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1342" r:id="rId12"/>
    <p:sldId id="1246" r:id="rId13"/>
    <p:sldId id="1247" r:id="rId14"/>
    <p:sldId id="1248" r:id="rId15"/>
    <p:sldId id="1249" r:id="rId16"/>
    <p:sldId id="1343" r:id="rId17"/>
    <p:sldId id="1250" r:id="rId18"/>
    <p:sldId id="1344" r:id="rId19"/>
    <p:sldId id="1345" r:id="rId20"/>
    <p:sldId id="1346" r:id="rId21"/>
    <p:sldId id="1252" r:id="rId22"/>
    <p:sldId id="1253" r:id="rId23"/>
    <p:sldId id="1254" r:id="rId24"/>
    <p:sldId id="1255" r:id="rId25"/>
    <p:sldId id="1258" r:id="rId26"/>
    <p:sldId id="1256" r:id="rId27"/>
    <p:sldId id="1257" r:id="rId28"/>
    <p:sldId id="1225" r:id="rId29"/>
    <p:sldId id="1264" r:id="rId30"/>
    <p:sldId id="1357" r:id="rId31"/>
    <p:sldId id="1358" r:id="rId32"/>
    <p:sldId id="1347" r:id="rId33"/>
    <p:sldId id="1430" r:id="rId34"/>
    <p:sldId id="1433" r:id="rId35"/>
    <p:sldId id="1434" r:id="rId36"/>
    <p:sldId id="1435" r:id="rId37"/>
    <p:sldId id="1436" r:id="rId38"/>
    <p:sldId id="1437" r:id="rId39"/>
    <p:sldId id="1452" r:id="rId40"/>
    <p:sldId id="1453" r:id="rId41"/>
    <p:sldId id="1464" r:id="rId42"/>
    <p:sldId id="1465" r:id="rId43"/>
    <p:sldId id="1466" r:id="rId44"/>
    <p:sldId id="1467" r:id="rId45"/>
    <p:sldId id="1468" r:id="rId46"/>
    <p:sldId id="1469" r:id="rId47"/>
    <p:sldId id="1265" r:id="rId48"/>
    <p:sldId id="1266" r:id="rId49"/>
    <p:sldId id="1267" r:id="rId50"/>
    <p:sldId id="1268" r:id="rId51"/>
    <p:sldId id="1269" r:id="rId52"/>
    <p:sldId id="1270" r:id="rId53"/>
    <p:sldId id="1271" r:id="rId54"/>
    <p:sldId id="1272" r:id="rId55"/>
    <p:sldId id="1273" r:id="rId56"/>
    <p:sldId id="1274" r:id="rId57"/>
    <p:sldId id="1279" r:id="rId58"/>
    <p:sldId id="1280" r:id="rId59"/>
    <p:sldId id="1281" r:id="rId60"/>
    <p:sldId id="1403" r:id="rId61"/>
    <p:sldId id="1283" r:id="rId62"/>
    <p:sldId id="1284" r:id="rId63"/>
    <p:sldId id="1285" r:id="rId64"/>
    <p:sldId id="1286" r:id="rId65"/>
    <p:sldId id="1287" r:id="rId66"/>
    <p:sldId id="1288" r:id="rId67"/>
    <p:sldId id="1341" r:id="rId68"/>
    <p:sldId id="1376" r:id="rId69"/>
    <p:sldId id="1377" r:id="rId70"/>
    <p:sldId id="1378" r:id="rId71"/>
    <p:sldId id="1423" r:id="rId72"/>
    <p:sldId id="1375" r:id="rId73"/>
    <p:sldId id="1335" r:id="rId74"/>
    <p:sldId id="1336" r:id="rId75"/>
    <p:sldId id="1337" r:id="rId76"/>
    <p:sldId id="1338" r:id="rId77"/>
    <p:sldId id="1339" r:id="rId78"/>
    <p:sldId id="1340" r:id="rId79"/>
    <p:sldId id="1401" r:id="rId80"/>
    <p:sldId id="1402" r:id="rId81"/>
    <p:sldId id="1324" r:id="rId82"/>
    <p:sldId id="1417" r:id="rId83"/>
    <p:sldId id="1318" r:id="rId84"/>
    <p:sldId id="1319" r:id="rId85"/>
    <p:sldId id="1320" r:id="rId86"/>
    <p:sldId id="1321" r:id="rId87"/>
    <p:sldId id="1366" r:id="rId88"/>
    <p:sldId id="1419" r:id="rId89"/>
    <p:sldId id="1404" r:id="rId90"/>
    <p:sldId id="1368" r:id="rId91"/>
    <p:sldId id="1323" r:id="rId92"/>
    <p:sldId id="1421" r:id="rId93"/>
    <p:sldId id="1420" r:id="rId94"/>
    <p:sldId id="1348" r:id="rId95"/>
    <p:sldId id="1381" r:id="rId96"/>
    <p:sldId id="1382" r:id="rId97"/>
    <p:sldId id="1383" r:id="rId98"/>
    <p:sldId id="1384" r:id="rId99"/>
    <p:sldId id="1385" r:id="rId100"/>
    <p:sldId id="1390" r:id="rId101"/>
    <p:sldId id="1326" r:id="rId102"/>
    <p:sldId id="1349" r:id="rId103"/>
    <p:sldId id="1369" r:id="rId104"/>
    <p:sldId id="1351" r:id="rId105"/>
    <p:sldId id="1470" r:id="rId106"/>
    <p:sldId id="1350" r:id="rId107"/>
    <p:sldId id="1471" r:id="rId108"/>
    <p:sldId id="1352" r:id="rId109"/>
    <p:sldId id="1472" r:id="rId110"/>
    <p:sldId id="1353" r:id="rId111"/>
    <p:sldId id="1290" r:id="rId112"/>
    <p:sldId id="1293" r:id="rId113"/>
    <p:sldId id="1354" r:id="rId114"/>
    <p:sldId id="1314" r:id="rId115"/>
    <p:sldId id="1410" r:id="rId116"/>
    <p:sldId id="1411" r:id="rId117"/>
    <p:sldId id="1355" r:id="rId118"/>
    <p:sldId id="1474" r:id="rId119"/>
    <p:sldId id="1356" r:id="rId120"/>
    <p:sldId id="1418" r:id="rId121"/>
    <p:sldId id="1398" r:id="rId122"/>
    <p:sldId id="1425" r:id="rId123"/>
    <p:sldId id="1426" r:id="rId124"/>
    <p:sldId id="1427" r:id="rId125"/>
  </p:sldIdLst>
  <p:sldSz cx="9144000" cy="6858000" type="screen4x3"/>
  <p:notesSz cx="6797675" cy="987266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66FF33"/>
    <a:srgbClr val="00CC00"/>
    <a:srgbClr val="009900"/>
    <a:srgbClr val="EAEAEA"/>
    <a:srgbClr val="FF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5405" autoAdjust="0"/>
  </p:normalViewPr>
  <p:slideViewPr>
    <p:cSldViewPr snapToGrid="0">
      <p:cViewPr varScale="1">
        <p:scale>
          <a:sx n="116" d="100"/>
          <a:sy n="116" d="100"/>
        </p:scale>
        <p:origin x="160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858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60" y="0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2195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60" y="9382195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CE1A9586-6676-4ECC-8DBF-C553489DE9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81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61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58825"/>
            <a:ext cx="4962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585" y="4708501"/>
            <a:ext cx="4994730" cy="440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61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F4EA11CB-ECB6-4BE1-84A9-8CC788887F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A0F9E-B68F-4049-87FF-622054E5267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389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3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Thesearenotes!!!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BA3F7-CFDE-40CC-84E4-C32CC7462E81}" type="slidenum">
              <a:rPr lang="en-GB" altLang="en-US" b="0" smtClean="0">
                <a:latin typeface="Times New Roman" panose="02020603050405020304" pitchFamily="18" charset="0"/>
              </a:rPr>
              <a:pPr/>
              <a:t>8</a:t>
            </a:fld>
            <a:endParaRPr lang="en-GB" altLang="en-US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C20621-178E-4EA0-865E-90D6EC79E68E}" type="slidenum">
              <a:rPr lang="en-GB" altLang="en-US" smtClean="0"/>
              <a:pPr>
                <a:spcBef>
                  <a:spcPct val="0"/>
                </a:spcBef>
              </a:pPr>
              <a:t>14</a:t>
            </a:fld>
            <a:endParaRPr lang="en-GB" alt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87" y="4689515"/>
            <a:ext cx="5439095" cy="444111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Climate predictions for the Amazon vary widely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Uncertainty in the response of rainforest to climate change (ie differences between models) is similarly large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Map shows % change in biomass for the most extreme (hottest, &amp; driest) scenario</a:t>
            </a:r>
          </a:p>
        </p:txBody>
      </p:sp>
    </p:spTree>
    <p:extLst>
      <p:ext uri="{BB962C8B-B14F-4D97-AF65-F5344CB8AC3E}">
        <p14:creationId xmlns:p14="http://schemas.microsoft.com/office/powerpoint/2010/main" val="299832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3079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C-CEH/BayesCourse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BC_MCMC_figs.xl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CMC.Rmd" TargetMode="External"/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CMC.Rmd" TargetMode="External"/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CMC.Rmd" TargetMode="External"/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RMarkdown.Rmd" TargetMode="External"/><Relationship Id="rId2" Type="http://schemas.openxmlformats.org/officeDocument/2006/relationships/hyperlink" Target="MCMC.Rmd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57.emf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dx.doi.org/10.5281/zenodo.2786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ra.nerc.ac.uk/6087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89" y="359924"/>
            <a:ext cx="7135460" cy="1513852"/>
          </a:xfrm>
        </p:spPr>
        <p:txBody>
          <a:bodyPr/>
          <a:lstStyle/>
          <a:p>
            <a:pPr eaLnBrk="1" hangingPunct="1">
              <a:defRPr/>
            </a:pPr>
            <a:r>
              <a:rPr lang="en-GB" b="0" smtClean="0"/>
              <a:t>Bayesian Methods for Ecological and Environmental Modelling:</a:t>
            </a:r>
            <a:br>
              <a:rPr lang="en-GB" b="0" smtClean="0"/>
            </a:br>
            <a:r>
              <a:rPr lang="en-GB" b="0" smtClean="0"/>
              <a:t>INTRODUCTION</a:t>
            </a:r>
            <a:endParaRPr lang="en-GB" b="0" dirty="0" smtClean="0"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20" y="5128909"/>
            <a:ext cx="708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 smtClean="0"/>
              <a:t>Marcel van Oijen</a:t>
            </a:r>
            <a:r>
              <a:rPr lang="en-GB" sz="1600" b="0" smtClean="0"/>
              <a:t>, Lindsay Banin, David Cameron, Peter Levy, Kate Searle</a:t>
            </a:r>
          </a:p>
          <a:p>
            <a:pPr algn="ctr"/>
            <a:endParaRPr lang="en-GB" sz="1600" b="0" smtClean="0"/>
          </a:p>
          <a:p>
            <a:pPr algn="ctr"/>
            <a:r>
              <a:rPr lang="en-GB" sz="1600" b="0" smtClean="0"/>
              <a:t>CEH-Edinburgh, 2019-09-09</a:t>
            </a:r>
            <a:endParaRPr lang="en-GB" sz="1600" b="0" dirty="0"/>
          </a:p>
        </p:txBody>
      </p:sp>
      <p:pic>
        <p:nvPicPr>
          <p:cNvPr id="6" name="Picture 974" descr="P6260402small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40354" y="2237328"/>
            <a:ext cx="1671846" cy="22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89" y="2237328"/>
            <a:ext cx="1687861" cy="22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57" y="2237328"/>
            <a:ext cx="3238584" cy="2237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3352800" y="1470025"/>
            <a:ext cx="2616200" cy="3705225"/>
            <a:chOff x="2112" y="926"/>
            <a:chExt cx="1648" cy="2334"/>
          </a:xfrm>
        </p:grpSpPr>
        <p:sp>
          <p:nvSpPr>
            <p:cNvPr id="14346" name="Rectangle 6"/>
            <p:cNvSpPr>
              <a:spLocks noChangeArrowheads="1"/>
            </p:cNvSpPr>
            <p:nvPr/>
          </p:nvSpPr>
          <p:spPr bwMode="auto">
            <a:xfrm>
              <a:off x="2356" y="92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bgc</a:t>
              </a:r>
            </a:p>
          </p:txBody>
        </p:sp>
        <p:sp>
          <p:nvSpPr>
            <p:cNvPr id="14347" name="Line 7"/>
            <p:cNvSpPr>
              <a:spLocks noChangeShapeType="1"/>
            </p:cNvSpPr>
            <p:nvPr/>
          </p:nvSpPr>
          <p:spPr bwMode="auto">
            <a:xfrm>
              <a:off x="3592" y="2089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48" name="Rectangle 8"/>
            <p:cNvSpPr>
              <a:spLocks noChangeArrowheads="1"/>
            </p:cNvSpPr>
            <p:nvPr/>
          </p:nvSpPr>
          <p:spPr bwMode="auto">
            <a:xfrm>
              <a:off x="2364" y="1758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century</a:t>
              </a:r>
            </a:p>
          </p:txBody>
        </p:sp>
        <p:sp>
          <p:nvSpPr>
            <p:cNvPr id="14349" name="Rectangle 9"/>
            <p:cNvSpPr>
              <a:spLocks noChangeArrowheads="1"/>
            </p:cNvSpPr>
            <p:nvPr/>
          </p:nvSpPr>
          <p:spPr bwMode="auto">
            <a:xfrm>
              <a:off x="2372" y="260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hybrid</a:t>
              </a:r>
            </a:p>
          </p:txBody>
        </p:sp>
        <p:sp>
          <p:nvSpPr>
            <p:cNvPr id="14350" name="Line 10"/>
            <p:cNvSpPr>
              <a:spLocks noChangeShapeType="1"/>
            </p:cNvSpPr>
            <p:nvPr/>
          </p:nvSpPr>
          <p:spPr bwMode="auto">
            <a:xfrm flipV="1">
              <a:off x="2112" y="1520"/>
              <a:ext cx="224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1" name="Line 11"/>
            <p:cNvSpPr>
              <a:spLocks noChangeShapeType="1"/>
            </p:cNvSpPr>
            <p:nvPr/>
          </p:nvSpPr>
          <p:spPr bwMode="auto">
            <a:xfrm>
              <a:off x="2112" y="2168"/>
              <a:ext cx="20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2" name="Line 12"/>
            <p:cNvSpPr>
              <a:spLocks noChangeShapeType="1"/>
            </p:cNvSpPr>
            <p:nvPr/>
          </p:nvSpPr>
          <p:spPr bwMode="auto">
            <a:xfrm>
              <a:off x="3576" y="2945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3" name="Line 13"/>
            <p:cNvSpPr>
              <a:spLocks noChangeShapeType="1"/>
            </p:cNvSpPr>
            <p:nvPr/>
          </p:nvSpPr>
          <p:spPr bwMode="auto">
            <a:xfrm>
              <a:off x="3568" y="1241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007100" y="1371600"/>
            <a:ext cx="2781300" cy="4379913"/>
            <a:chOff x="3784" y="864"/>
            <a:chExt cx="1752" cy="2759"/>
          </a:xfrm>
        </p:grpSpPr>
        <p:pic>
          <p:nvPicPr>
            <p:cNvPr id="14344" name="Picture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" y="864"/>
              <a:ext cx="1728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5" name="Text Box 16"/>
            <p:cNvSpPr txBox="1">
              <a:spLocks noChangeArrowheads="1"/>
            </p:cNvSpPr>
            <p:nvPr/>
          </p:nvSpPr>
          <p:spPr bwMode="auto">
            <a:xfrm>
              <a:off x="4000" y="3392"/>
              <a:ext cx="15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0">
                  <a:latin typeface="Arial" panose="020B0604020202020204" pitchFamily="34" charset="0"/>
                </a:rPr>
                <a:t>N</a:t>
              </a:r>
              <a:r>
                <a:rPr lang="en-GB" altLang="en-US" sz="1800" b="0" baseline="-25000">
                  <a:latin typeface="Arial" panose="020B0604020202020204" pitchFamily="34" charset="0"/>
                </a:rPr>
                <a:t>dep</a:t>
              </a:r>
              <a:r>
                <a:rPr lang="en-GB" altLang="en-US" sz="1800" b="0">
                  <a:latin typeface="Arial" panose="020B0604020202020204" pitchFamily="34" charset="0"/>
                </a:rPr>
                <a:t>UE (kg C kg</a:t>
              </a:r>
              <a:r>
                <a:rPr lang="en-GB" altLang="en-US" sz="1800" b="0" baseline="30000">
                  <a:latin typeface="Arial" panose="020B0604020202020204" pitchFamily="34" charset="0"/>
                </a:rPr>
                <a:t>-1</a:t>
              </a:r>
              <a:r>
                <a:rPr lang="en-GB" altLang="en-US" sz="1800" b="0">
                  <a:latin typeface="Arial" panose="020B0604020202020204" pitchFamily="34" charset="0"/>
                </a:rPr>
                <a:t> N)</a:t>
              </a:r>
            </a:p>
          </p:txBody>
        </p:sp>
      </p:grpSp>
      <p:sp>
        <p:nvSpPr>
          <p:cNvPr id="14343" name="Text Box 17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9410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BHM </a:t>
            </a:r>
            <a:r>
              <a:rPr lang="en-GB" dirty="0"/>
              <a:t>for C-fluxes in </a:t>
            </a:r>
            <a:r>
              <a:rPr lang="en-GB" dirty="0" smtClean="0"/>
              <a:t>grassland: JAGS code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795661" y="718414"/>
            <a:ext cx="61984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</a:rPr>
              <a:t>  </a:t>
            </a:r>
            <a:r>
              <a:rPr lang="en-GB" dirty="0" err="1" smtClean="0">
                <a:latin typeface="Courier New" panose="02070309020205020404" pitchFamily="49" charset="0"/>
              </a:rPr>
              <a:t>Croot</a:t>
            </a:r>
            <a:r>
              <a:rPr lang="en-GB" dirty="0" smtClean="0">
                <a:latin typeface="Courier New" panose="02070309020205020404" pitchFamily="49" charset="0"/>
              </a:rPr>
              <a:t>[1</a:t>
            </a:r>
            <a:r>
              <a:rPr lang="en-GB" dirty="0">
                <a:latin typeface="Courier New" panose="02070309020205020404" pitchFamily="49" charset="0"/>
              </a:rPr>
              <a:t>]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( 25, 75 )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[1]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Cres[1]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2:n)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[i-1]  + Groot[i-1]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[i-1] +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Cres[i-1]   + S[i-1</a:t>
            </a:r>
            <a:r>
              <a:rPr lang="en-GB" dirty="0" smtClean="0">
                <a:latin typeface="Courier New" panose="02070309020205020404" pitchFamily="49" charset="0"/>
              </a:rPr>
              <a:t>]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1:n)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*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*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]&lt;- pow(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*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P.obs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LAI.obs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&lt;- SLA *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* (1-exp(-0.7*LAI[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]))</a:t>
            </a:r>
          </a:p>
          <a:p>
            <a:r>
              <a:rPr lang="en-GB" dirty="0">
                <a:latin typeface="Courier New" panose="02070309020205020404" pitchFamily="49" charset="0"/>
              </a:rPr>
              <a:t>   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( 0.5, .0001 )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max( 1-4*rho[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]/P[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  , .01   ) T(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1-rho[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( 1/3 -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(-1/3 +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]*4/3 +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+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                 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  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)</a:t>
            </a:r>
          </a:p>
          <a:p>
            <a:r>
              <a:rPr lang="en-GB" dirty="0">
                <a:latin typeface="Courier New" panose="02070309020205020404" pitchFamily="49" charset="0"/>
              </a:rPr>
              <a:t>    Groot[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(1-fGroot</a:t>
            </a:r>
            <a:r>
              <a:rPr lang="en-GB" dirty="0" smtClean="0">
                <a:latin typeface="Courier New" panose="02070309020205020404" pitchFamily="49" charset="0"/>
              </a:rPr>
              <a:t>)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SLA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( 0.02, 100 ) T( 0,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( 5   ,  30 )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</a:t>
            </a:r>
            <a:r>
              <a:rPr lang="en-GB" dirty="0" smtClean="0">
                <a:latin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</a:endParaRPr>
          </a:p>
        </p:txBody>
      </p:sp>
      <p:sp>
        <p:nvSpPr>
          <p:cNvPr id="4" name="Left Brace 3"/>
          <p:cNvSpPr/>
          <p:nvPr/>
        </p:nvSpPr>
        <p:spPr bwMode="auto">
          <a:xfrm>
            <a:off x="2449635" y="789153"/>
            <a:ext cx="449705" cy="5348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449635" y="1521717"/>
            <a:ext cx="449705" cy="44043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475870" y="2283911"/>
            <a:ext cx="449705" cy="1021263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449636" y="5572103"/>
            <a:ext cx="449705" cy="10287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449636" y="4219554"/>
            <a:ext cx="449705" cy="122874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32" y="71195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initial constants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382" y="1580169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State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52" y="2249649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Conditional distribution for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382" y="448197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Deterministic C-fluxes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882" y="5627426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data and process parameters</a:t>
            </a:r>
          </a:p>
        </p:txBody>
      </p:sp>
      <p:sp>
        <p:nvSpPr>
          <p:cNvPr id="14" name="Left Brace 13"/>
          <p:cNvSpPr/>
          <p:nvPr/>
        </p:nvSpPr>
        <p:spPr bwMode="auto">
          <a:xfrm>
            <a:off x="2449636" y="3425660"/>
            <a:ext cx="478440" cy="70786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52" y="3563862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LAI, P,</a:t>
            </a:r>
            <a:r>
              <a:rPr lang="el-GR" sz="1900" dirty="0">
                <a:solidFill>
                  <a:srgbClr val="FF0000"/>
                </a:solidFill>
              </a:rPr>
              <a:t> </a:t>
            </a:r>
            <a:r>
              <a:rPr lang="el-GR" sz="1900" dirty="0" smtClean="0">
                <a:solidFill>
                  <a:srgbClr val="FF0000"/>
                </a:solidFill>
              </a:rPr>
              <a:t>ρ</a:t>
            </a:r>
            <a:r>
              <a:rPr lang="en-GB" sz="1900" dirty="0" smtClean="0"/>
              <a:t>, </a:t>
            </a:r>
            <a:r>
              <a:rPr lang="el-GR" sz="1900" dirty="0">
                <a:solidFill>
                  <a:srgbClr val="FF0000"/>
                </a:solidFill>
              </a:rPr>
              <a:t>α</a:t>
            </a:r>
            <a:r>
              <a:rPr lang="en-GB" sz="1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82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3"/>
          <p:cNvSpPr>
            <a:spLocks noChangeArrowheads="1"/>
          </p:cNvSpPr>
          <p:nvPr/>
        </p:nvSpPr>
        <p:spPr bwMode="auto">
          <a:xfrm>
            <a:off x="3738563" y="3854450"/>
            <a:ext cx="1174750" cy="1058863"/>
          </a:xfrm>
          <a:prstGeom prst="rect">
            <a:avLst/>
          </a:prstGeom>
          <a:solidFill>
            <a:schemeClr val="bg1">
              <a:alpha val="0"/>
            </a:schemeClr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Hierarchical </a:t>
            </a:r>
            <a:r>
              <a:rPr lang="en-GB" dirty="0" smtClean="0"/>
              <a:t>Bayesian modelling in ecology</a:t>
            </a:r>
          </a:p>
        </p:txBody>
      </p:sp>
      <p:pic>
        <p:nvPicPr>
          <p:cNvPr id="10445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8" b="63979"/>
          <a:stretch>
            <a:fillRect/>
          </a:stretch>
        </p:blipFill>
        <p:spPr>
          <a:xfrm>
            <a:off x="390525" y="746125"/>
            <a:ext cx="6507163" cy="1468438"/>
          </a:xfrm>
          <a:noFill/>
          <a:ln w="25400" cap="flat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265113" y="6135688"/>
            <a:ext cx="8613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See also: Ogle, K. and J.J. Barber (2008) "Bayesian data-model integration in plant physiological and ecosystem ecology." Progress in Botany 69:281-311</a:t>
            </a:r>
          </a:p>
        </p:txBody>
      </p:sp>
      <p:sp>
        <p:nvSpPr>
          <p:cNvPr id="104454" name="Oval 1"/>
          <p:cNvSpPr>
            <a:spLocks noChangeArrowheads="1"/>
          </p:cNvSpPr>
          <p:nvPr/>
        </p:nvSpPr>
        <p:spPr bwMode="auto">
          <a:xfrm>
            <a:off x="1130300" y="400526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endParaRPr lang="en-GB" altLang="en-US" sz="3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4455" name="Oval 5"/>
          <p:cNvSpPr>
            <a:spLocks noChangeArrowheads="1"/>
          </p:cNvSpPr>
          <p:nvPr/>
        </p:nvSpPr>
        <p:spPr bwMode="auto">
          <a:xfrm>
            <a:off x="1130300" y="50577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4456" name="Straight Arrow Connector 3"/>
          <p:cNvCxnSpPr>
            <a:cxnSpLocks noChangeShapeType="1"/>
            <a:stCxn id="104454" idx="4"/>
            <a:endCxn id="104455" idx="0"/>
          </p:cNvCxnSpPr>
          <p:nvPr/>
        </p:nvCxnSpPr>
        <p:spPr bwMode="auto">
          <a:xfrm>
            <a:off x="1557338" y="4799013"/>
            <a:ext cx="0" cy="2587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57" name="Oval 8"/>
          <p:cNvSpPr>
            <a:spLocks noChangeArrowheads="1"/>
          </p:cNvSpPr>
          <p:nvPr/>
        </p:nvSpPr>
        <p:spPr bwMode="auto">
          <a:xfrm>
            <a:off x="3890963" y="402272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3200" baseline="-25000">
                <a:solidFill>
                  <a:schemeClr val="accent2"/>
                </a:solidFill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04458" name="Oval 9"/>
          <p:cNvSpPr>
            <a:spLocks noChangeArrowheads="1"/>
          </p:cNvSpPr>
          <p:nvPr/>
        </p:nvSpPr>
        <p:spPr bwMode="auto">
          <a:xfrm>
            <a:off x="3890963" y="506571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59" name="Straight Arrow Connector 10"/>
          <p:cNvCxnSpPr>
            <a:cxnSpLocks noChangeShapeType="1"/>
            <a:stCxn id="104457" idx="4"/>
            <a:endCxn id="104458" idx="0"/>
          </p:cNvCxnSpPr>
          <p:nvPr/>
        </p:nvCxnSpPr>
        <p:spPr bwMode="auto">
          <a:xfrm>
            <a:off x="4318000" y="4816475"/>
            <a:ext cx="0" cy="24923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3890963" y="29749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endParaRPr lang="en-GB" altLang="en-US" sz="3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61" name="Straight Arrow Connector 7"/>
          <p:cNvCxnSpPr>
            <a:cxnSpLocks noChangeShapeType="1"/>
            <a:stCxn id="104460" idx="4"/>
            <a:endCxn id="104457" idx="0"/>
          </p:cNvCxnSpPr>
          <p:nvPr/>
        </p:nvCxnSpPr>
        <p:spPr bwMode="auto">
          <a:xfrm>
            <a:off x="4318000" y="3768725"/>
            <a:ext cx="0" cy="254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2" name="TextBox 11"/>
          <p:cNvSpPr txBox="1">
            <a:spLocks noChangeArrowheads="1"/>
          </p:cNvSpPr>
          <p:nvPr/>
        </p:nvSpPr>
        <p:spPr bwMode="auto">
          <a:xfrm>
            <a:off x="41275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3" name="TextBox 16"/>
          <p:cNvSpPr txBox="1">
            <a:spLocks noChangeArrowheads="1"/>
          </p:cNvSpPr>
          <p:nvPr/>
        </p:nvSpPr>
        <p:spPr bwMode="auto">
          <a:xfrm>
            <a:off x="412750" y="428148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4" name="TextBox 17"/>
          <p:cNvSpPr txBox="1">
            <a:spLocks noChangeArrowheads="1"/>
          </p:cNvSpPr>
          <p:nvPr/>
        </p:nvSpPr>
        <p:spPr bwMode="auto">
          <a:xfrm>
            <a:off x="3124200" y="430053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5" name="TextBox 18"/>
          <p:cNvSpPr txBox="1">
            <a:spLocks noChangeArrowheads="1"/>
          </p:cNvSpPr>
          <p:nvPr/>
        </p:nvSpPr>
        <p:spPr bwMode="auto">
          <a:xfrm>
            <a:off x="312420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6" name="TextBox 19"/>
          <p:cNvSpPr txBox="1">
            <a:spLocks noChangeArrowheads="1"/>
          </p:cNvSpPr>
          <p:nvPr/>
        </p:nvSpPr>
        <p:spPr bwMode="auto">
          <a:xfrm>
            <a:off x="3133725" y="322580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7" name="TextBox 21"/>
          <p:cNvSpPr txBox="1">
            <a:spLocks noChangeArrowheads="1"/>
          </p:cNvSpPr>
          <p:nvPr/>
        </p:nvSpPr>
        <p:spPr bwMode="auto">
          <a:xfrm>
            <a:off x="4899025" y="4651375"/>
            <a:ext cx="715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i=1..n</a:t>
            </a:r>
          </a:p>
        </p:txBody>
      </p:sp>
      <p:sp>
        <p:nvSpPr>
          <p:cNvPr id="104468" name="TextBox 14"/>
          <p:cNvSpPr txBox="1">
            <a:spLocks noChangeArrowheads="1"/>
          </p:cNvSpPr>
          <p:nvPr/>
        </p:nvSpPr>
        <p:spPr bwMode="auto">
          <a:xfrm>
            <a:off x="390525" y="2411413"/>
            <a:ext cx="248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Non-hierarchical</a:t>
            </a:r>
          </a:p>
        </p:txBody>
      </p:sp>
      <p:sp>
        <p:nvSpPr>
          <p:cNvPr id="104469" name="TextBox 23"/>
          <p:cNvSpPr txBox="1">
            <a:spLocks noChangeArrowheads="1"/>
          </p:cNvSpPr>
          <p:nvPr/>
        </p:nvSpPr>
        <p:spPr bwMode="auto">
          <a:xfrm>
            <a:off x="3048000" y="2411413"/>
            <a:ext cx="248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Hierarchical</a:t>
            </a:r>
          </a:p>
        </p:txBody>
      </p:sp>
    </p:spTree>
    <p:extLst>
      <p:ext uri="{BB962C8B-B14F-4D97-AF65-F5344CB8AC3E}">
        <p14:creationId xmlns:p14="http://schemas.microsoft.com/office/powerpoint/2010/main" val="35058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25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smtClean="0"/>
              <a:t>Bayesian </a:t>
            </a:r>
            <a:r>
              <a:rPr lang="en-GB" sz="2700" dirty="0" smtClean="0"/>
              <a:t>kriging</a:t>
            </a:r>
            <a:endParaRPr lang="en-GB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" y="1297859"/>
            <a:ext cx="8910208" cy="2700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987" y="4188542"/>
            <a:ext cx="886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	</a:t>
            </a:r>
            <a:r>
              <a:rPr lang="en-GB" sz="2400" dirty="0" err="1" smtClean="0"/>
              <a:t>Variogram</a:t>
            </a:r>
            <a:r>
              <a:rPr lang="en-GB" sz="2400" dirty="0"/>
              <a:t>	</a:t>
            </a:r>
            <a:r>
              <a:rPr lang="en-GB" sz="2400" dirty="0" smtClean="0"/>
              <a:t>	Mean field		</a:t>
            </a:r>
            <a:r>
              <a:rPr lang="en-GB" sz="2400" dirty="0" err="1" smtClean="0">
                <a:sym typeface="Symbol" panose="05050102010706020507" pitchFamily="18" charset="2"/>
              </a:rPr>
              <a:t>Sqrt</a:t>
            </a:r>
            <a:r>
              <a:rPr lang="en-GB" sz="2400" dirty="0" smtClean="0">
                <a:sym typeface="Symbol" panose="05050102010706020507" pitchFamily="18" charset="2"/>
              </a:rPr>
              <a:t>( kriging</a:t>
            </a:r>
          </a:p>
          <a:p>
            <a:r>
              <a:rPr lang="en-GB" sz="2400" dirty="0">
                <a:sym typeface="Symbol" panose="05050102010706020507" pitchFamily="18" charset="2"/>
              </a:rPr>
              <a:t>	</a:t>
            </a:r>
            <a:r>
              <a:rPr lang="en-GB" sz="2400" dirty="0" smtClean="0">
                <a:sym typeface="Symbol" panose="05050102010706020507" pitchFamily="18" charset="2"/>
              </a:rPr>
              <a:t>						          variance 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487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Combining diverse data sets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26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Land-use change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94" t="1890"/>
          <a:stretch/>
        </p:blipFill>
        <p:spPr>
          <a:xfrm>
            <a:off x="5164725" y="1819275"/>
            <a:ext cx="3150599" cy="4166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9" y="1819275"/>
            <a:ext cx="2952780" cy="4166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7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LCM2007 (Rowland et al. 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632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CS2007 (Henrys et al. in prep.)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Remote Sensing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15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Field sampling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2228850" y="1295400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740024" y="1234592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51" y="2857069"/>
            <a:ext cx="1433308" cy="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Comprehensive UQ, Emulation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95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Structural model error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897702"/>
            <a:ext cx="5563672" cy="53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32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Spatio-temporal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25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Monitoring ecological &amp; environmental processes</a:t>
            </a:r>
            <a:endParaRPr lang="en-GB" dirty="0"/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266825"/>
            <a:ext cx="670877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065463"/>
            <a:ext cx="87693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76275"/>
            <a:ext cx="7966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910013"/>
            <a:ext cx="52578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9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1.5 Variability, Error, Uncertainty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927100"/>
            <a:ext cx="8178800" cy="42545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Variability</a:t>
            </a:r>
            <a:r>
              <a:rPr lang="en-GB"/>
              <a:t> is </a:t>
            </a:r>
            <a:r>
              <a:rPr lang="en-GB" smtClean="0"/>
              <a:t>a  property of a </a:t>
            </a:r>
            <a:r>
              <a:rPr lang="en-GB">
                <a:solidFill>
                  <a:srgbClr val="FF0000"/>
                </a:solidFill>
              </a:rPr>
              <a:t>set</a:t>
            </a:r>
            <a:r>
              <a:rPr lang="en-GB"/>
              <a:t> of </a:t>
            </a:r>
            <a:r>
              <a:rPr lang="en-GB" smtClean="0"/>
              <a:t>values: how much they differ</a:t>
            </a:r>
            <a:endParaRPr lang="en-GB"/>
          </a:p>
          <a:p>
            <a:pPr lvl="1"/>
            <a:r>
              <a:rPr lang="en-GB"/>
              <a:t>When we have three very precise measurements: {11 m.,12 m.,13 m.}, there is no uncertainty, but there is variability, for which a measure could be the sample standard deviation </a:t>
            </a:r>
            <a:r>
              <a:rPr lang="en-GB" smtClean="0"/>
              <a:t>(1 m).</a:t>
            </a:r>
            <a:endParaRPr lang="en-GB"/>
          </a:p>
          <a:p>
            <a:r>
              <a:rPr lang="en-GB" smtClean="0">
                <a:solidFill>
                  <a:srgbClr val="FF0000"/>
                </a:solidFill>
              </a:rPr>
              <a:t>Error</a:t>
            </a:r>
            <a:r>
              <a:rPr lang="en-GB" smtClean="0"/>
              <a:t> is a property of an </a:t>
            </a:r>
            <a:r>
              <a:rPr lang="en-GB" smtClean="0">
                <a:solidFill>
                  <a:srgbClr val="FF0000"/>
                </a:solidFill>
              </a:rPr>
              <a:t>estimate</a:t>
            </a:r>
            <a:r>
              <a:rPr lang="en-GB" smtClean="0"/>
              <a:t>: how much it deviates from the true value</a:t>
            </a:r>
          </a:p>
          <a:p>
            <a:pPr lvl="1"/>
            <a:r>
              <a:rPr lang="en-GB" smtClean="0"/>
              <a:t>When we say "2 x 2 = 3", the error is equal to 1.</a:t>
            </a:r>
          </a:p>
          <a:p>
            <a:r>
              <a:rPr lang="en-GB" smtClean="0">
                <a:solidFill>
                  <a:srgbClr val="FF0000"/>
                </a:solidFill>
              </a:rPr>
              <a:t>Uncertainty</a:t>
            </a:r>
            <a:r>
              <a:rPr lang="en-GB" smtClean="0"/>
              <a:t> is a property of our state of </a:t>
            </a:r>
            <a:r>
              <a:rPr lang="en-GB" smtClean="0">
                <a:solidFill>
                  <a:srgbClr val="FF0000"/>
                </a:solidFill>
              </a:rPr>
              <a:t>knowledge</a:t>
            </a:r>
            <a:r>
              <a:rPr lang="en-GB" smtClean="0"/>
              <a:t>: the extent to which it is incomplete</a:t>
            </a:r>
          </a:p>
          <a:p>
            <a:pPr lvl="1"/>
            <a:r>
              <a:rPr lang="en-GB" smtClean="0"/>
              <a:t>When we say "This tree has a height of about 12 m.", the exact height is uncertain, so the error magnitude is uncertain too.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2600" y="5613400"/>
            <a:ext cx="8178800" cy="812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smtClean="0">
                <a:solidFill>
                  <a:srgbClr val="FF0000"/>
                </a:solidFill>
              </a:rPr>
              <a:t>Statistics </a:t>
            </a:r>
            <a:r>
              <a:rPr lang="en-GB" kern="0" smtClean="0">
                <a:solidFill>
                  <a:schemeClr val="tx2"/>
                </a:solidFill>
              </a:rPr>
              <a:t>(including Bayesian statistics) </a:t>
            </a:r>
            <a:r>
              <a:rPr lang="en-GB" kern="0" smtClean="0"/>
              <a:t>is primarily the study of </a:t>
            </a:r>
            <a:r>
              <a:rPr lang="en-GB" kern="0" smtClean="0">
                <a:solidFill>
                  <a:srgbClr val="FF0000"/>
                </a:solidFill>
              </a:rPr>
              <a:t>uncertainty</a:t>
            </a:r>
            <a:r>
              <a:rPr lang="en-GB" kern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2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Model comparison &amp; evaluation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7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8</a:t>
            </a:r>
            <a:r>
              <a:rPr lang="en-GB" sz="2400" smtClean="0"/>
              <a:t>.1 </a:t>
            </a:r>
            <a:r>
              <a:rPr lang="en-GB" sz="2400" dirty="0" smtClean="0"/>
              <a:t>BC 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090863" y="1581914"/>
            <a:ext cx="30158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</a:t>
            </a:r>
            <a:r>
              <a:rPr lang="en-GB" altLang="en-US" sz="2000" u="sng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2207631"/>
            <a:ext cx="6207125" cy="1336681"/>
            <a:chOff x="794" y="2859"/>
            <a:chExt cx="3910" cy="842"/>
          </a:xfrm>
          <a:solidFill>
            <a:srgbClr val="FFFF00"/>
          </a:solidFill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59"/>
              <a:ext cx="3910" cy="842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3877654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GB" altLang="en-US" sz="1900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06540" y="4266029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 model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</p:spTree>
    <p:extLst>
      <p:ext uri="{BB962C8B-B14F-4D97-AF65-F5344CB8AC3E}">
        <p14:creationId xmlns:p14="http://schemas.microsoft.com/office/powerpoint/2010/main" val="112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1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.2 </a:t>
            </a:r>
            <a:r>
              <a:rPr lang="en-GB" sz="2400" dirty="0" smtClean="0"/>
              <a:t>BMC: </a:t>
            </a:r>
            <a:r>
              <a:rPr lang="en-GB" sz="2400" dirty="0" err="1" smtClean="0"/>
              <a:t>Tuomi</a:t>
            </a:r>
            <a:r>
              <a:rPr lang="en-GB" sz="2400" dirty="0" smtClean="0"/>
              <a:t> et al. 2007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762000"/>
            <a:ext cx="52038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965450"/>
            <a:ext cx="39497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525838"/>
            <a:ext cx="393541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Diagnosing model weaknesses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83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8</a:t>
            </a:r>
            <a:r>
              <a:rPr lang="en-GB" smtClean="0"/>
              <a:t>.4 </a:t>
            </a:r>
            <a:r>
              <a:rPr lang="en-GB" dirty="0" smtClean="0"/>
              <a:t>A three step-procedure</a:t>
            </a:r>
            <a:endParaRPr lang="en-GB" dirty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8871" r="6413" b="4041"/>
          <a:stretch>
            <a:fillRect/>
          </a:stretch>
        </p:blipFill>
        <p:spPr bwMode="auto">
          <a:xfrm>
            <a:off x="1303355" y="760413"/>
            <a:ext cx="6448425" cy="584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3397918" y="2101850"/>
            <a:ext cx="3443287" cy="2254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7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What </a:t>
            </a:r>
            <a:r>
              <a:rPr lang="en-GB" dirty="0" smtClean="0"/>
              <a:t>can BC &amp; BMC not do?</a:t>
            </a:r>
            <a:endParaRPr lang="en-GB" dirty="0"/>
          </a:p>
        </p:txBody>
      </p:sp>
      <p:sp>
        <p:nvSpPr>
          <p:cNvPr id="88067" name="TextBox 2"/>
          <p:cNvSpPr txBox="1">
            <a:spLocks noChangeArrowheads="1"/>
          </p:cNvSpPr>
          <p:nvPr/>
        </p:nvSpPr>
        <p:spPr bwMode="auto">
          <a:xfrm>
            <a:off x="558800" y="1258888"/>
            <a:ext cx="7896225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tells us about our parameters: what their values probably are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tells us about the structure of our models: which model is more plausible than others.</a:t>
            </a:r>
          </a:p>
          <a:p>
            <a:pPr eaLnBrk="1" hangingPunct="1">
              <a:spcBef>
                <a:spcPct val="0"/>
              </a:spcBef>
            </a:pPr>
            <a:endParaRPr lang="en-GB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chemeClr val="accent2"/>
                </a:solidFill>
                <a:latin typeface="Arial" panose="020B0604020202020204" pitchFamily="34" charset="0"/>
              </a:rPr>
              <a:t>But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i="1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does not tell us why the most probable parameter values sometimes look strange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does not tell us whether the most plausible model could be improved, or how.</a:t>
            </a:r>
          </a:p>
        </p:txBody>
      </p:sp>
    </p:spTree>
    <p:extLst>
      <p:ext uri="{BB962C8B-B14F-4D97-AF65-F5344CB8AC3E}">
        <p14:creationId xmlns:p14="http://schemas.microsoft.com/office/powerpoint/2010/main" val="34497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EXAMPLE</a:t>
            </a:r>
            <a:r>
              <a:rPr lang="en-GB" dirty="0" smtClean="0"/>
              <a:t>: BC giving strange posterior pdf’s</a:t>
            </a:r>
            <a:endParaRPr lang="en-GB" dirty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5" t="63268" r="10701" b="1495"/>
          <a:stretch>
            <a:fillRect/>
          </a:stretch>
        </p:blipFill>
        <p:spPr bwMode="auto">
          <a:xfrm>
            <a:off x="736600" y="1484313"/>
            <a:ext cx="7731125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Down Arrow 3"/>
          <p:cNvSpPr>
            <a:spLocks noChangeArrowheads="1"/>
          </p:cNvSpPr>
          <p:nvPr/>
        </p:nvSpPr>
        <p:spPr bwMode="auto">
          <a:xfrm rot="2210008">
            <a:off x="3098800" y="962025"/>
            <a:ext cx="368300" cy="700088"/>
          </a:xfrm>
          <a:prstGeom prst="downArrow">
            <a:avLst>
              <a:gd name="adj1" fmla="val 50000"/>
              <a:gd name="adj2" fmla="val 49942"/>
            </a:avLst>
          </a:prstGeom>
          <a:solidFill>
            <a:schemeClr val="accent2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3" name="TextBox 4"/>
          <p:cNvSpPr txBox="1">
            <a:spLocks noChangeArrowheads="1"/>
          </p:cNvSpPr>
          <p:nvPr/>
        </p:nvSpPr>
        <p:spPr bwMode="auto">
          <a:xfrm>
            <a:off x="238125" y="6008688"/>
            <a:ext cx="8609013" cy="6461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Red lines: Prior pdf.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Black histograms: Posterior pdf after using data from Scots pine in Estonia.</a:t>
            </a:r>
          </a:p>
        </p:txBody>
      </p:sp>
    </p:spTree>
    <p:extLst>
      <p:ext uri="{BB962C8B-B14F-4D97-AF65-F5344CB8AC3E}">
        <p14:creationId xmlns:p14="http://schemas.microsoft.com/office/powerpoint/2010/main" val="15056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Communication of results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0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Milne et al. (2015)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86" y="802911"/>
            <a:ext cx="5225699" cy="887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10" y="1976061"/>
            <a:ext cx="3967450" cy="4650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607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FRIDAY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Software alternatives, Future use of Bayes, Group discussion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1.6 </a:t>
            </a:r>
            <a:r>
              <a:rPr lang="en-GB" sz="2400" dirty="0" smtClean="0"/>
              <a:t>There are many models!</a:t>
            </a:r>
          </a:p>
        </p:txBody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5353050" y="731838"/>
            <a:ext cx="3322638" cy="339725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Status: 681 models (11.03.2011) </a:t>
            </a:r>
            <a:endParaRPr lang="en-GB" altLang="en-US" sz="1600" b="0">
              <a:latin typeface="Times New Roman" panose="02020603050405020304" pitchFamily="18" charset="0"/>
            </a:endParaRPr>
          </a:p>
        </p:txBody>
      </p:sp>
      <p:pic>
        <p:nvPicPr>
          <p:cNvPr id="1536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9"/>
          <a:stretch>
            <a:fillRect/>
          </a:stretch>
        </p:blipFill>
        <p:spPr>
          <a:xfrm>
            <a:off x="428625" y="714375"/>
            <a:ext cx="4629150" cy="371475"/>
          </a:xfrm>
          <a:noFill/>
        </p:spPr>
      </p:pic>
      <p:sp>
        <p:nvSpPr>
          <p:cNvPr id="18" name="Rectangle 17"/>
          <p:cNvSpPr/>
          <p:nvPr/>
        </p:nvSpPr>
        <p:spPr>
          <a:xfrm>
            <a:off x="342900" y="1558925"/>
            <a:ext cx="8124825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ACRU;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Agricultural Catchments Research Unit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AMORPHYS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forest model based on tree morphology and physiology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AREFS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Automated Regional Ecological Forecast System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BIOMASS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Forest canopy carbon and water balance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BROOK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BROOK, BROOK2 and BROOK90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BWIN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Program for forest stand analysis and prognosis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CACTOS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California Conifer Timber Output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CALPRO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growth model for uneven-aged mixed conifer stands in California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CARDYN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CARbon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CARRY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CARRY - contaminant transport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CRYPTOS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CRYPTOS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CUPID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comprehensive model of plant-environment interaction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DENIT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DenNit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DYNLAYER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forest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EFIMOD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Model of the "Mixed Stand/Soil" System in European Boreal Forests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EFISCEN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European Forest Information Model </a:t>
            </a:r>
          </a:p>
          <a:p>
            <a:pPr eaLnBrk="1" hangingPunct="1">
              <a:defRPr/>
            </a:pPr>
            <a:endParaRPr lang="en-GB" sz="1400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(…)</a:t>
            </a:r>
          </a:p>
        </p:txBody>
      </p:sp>
      <p:sp>
        <p:nvSpPr>
          <p:cNvPr id="15366" name="TextBox 18"/>
          <p:cNvSpPr txBox="1">
            <a:spLocks noChangeArrowheads="1"/>
          </p:cNvSpPr>
          <p:nvPr/>
        </p:nvSpPr>
        <p:spPr bwMode="auto">
          <a:xfrm>
            <a:off x="371475" y="1035050"/>
            <a:ext cx="4552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500">
                <a:latin typeface="Arial" panose="020B0604020202020204" pitchFamily="34" charset="0"/>
              </a:rPr>
              <a:t>http://ecobas.org/www-server/index.html</a:t>
            </a:r>
          </a:p>
        </p:txBody>
      </p:sp>
    </p:spTree>
    <p:extLst>
      <p:ext uri="{BB962C8B-B14F-4D97-AF65-F5344CB8AC3E}">
        <p14:creationId xmlns:p14="http://schemas.microsoft.com/office/powerpoint/2010/main" val="13267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Trends </a:t>
            </a:r>
            <a:r>
              <a:rPr lang="en-GB" sz="2400" dirty="0" smtClean="0"/>
              <a:t>?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9162"/>
            <a:ext cx="7772400" cy="4123355"/>
          </a:xfrm>
        </p:spPr>
        <p:txBody>
          <a:bodyPr/>
          <a:lstStyle/>
          <a:p>
            <a:pPr eaLnBrk="1" hangingPunct="1"/>
            <a:r>
              <a:rPr lang="en-GB" altLang="en-US" dirty="0"/>
              <a:t>Increasing use of </a:t>
            </a:r>
            <a:r>
              <a:rPr lang="en-GB" altLang="en-US" dirty="0">
                <a:solidFill>
                  <a:srgbClr val="FF0000"/>
                </a:solidFill>
              </a:rPr>
              <a:t>hierarchical models </a:t>
            </a:r>
            <a:r>
              <a:rPr lang="en-GB" altLang="en-US" dirty="0"/>
              <a:t>(to represent complex prior pdf’s, to represent spatial relationships etc.)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Replacement of informal methods of model evaluation </a:t>
            </a:r>
            <a:r>
              <a:rPr lang="en-GB" altLang="en-US" dirty="0" smtClean="0"/>
              <a:t>(or methods that only approximate the full probability approach) by BMC  </a:t>
            </a:r>
          </a:p>
          <a:p>
            <a:pPr eaLnBrk="1" hangingPunct="1"/>
            <a:r>
              <a:rPr lang="en-GB" altLang="en-US" dirty="0" smtClean="0"/>
              <a:t>Improvements in </a:t>
            </a:r>
            <a:r>
              <a:rPr lang="en-GB" altLang="en-US" dirty="0" smtClean="0">
                <a:solidFill>
                  <a:srgbClr val="FF0000"/>
                </a:solidFill>
              </a:rPr>
              <a:t>computational techniques </a:t>
            </a:r>
            <a:r>
              <a:rPr lang="en-GB" altLang="en-US" dirty="0" smtClean="0"/>
              <a:t>for BC &amp; BMC of slow process-based models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More </a:t>
            </a:r>
            <a:r>
              <a:rPr lang="en-GB" altLang="en-US" dirty="0">
                <a:solidFill>
                  <a:srgbClr val="FF0000"/>
                </a:solidFill>
              </a:rPr>
              <a:t>use of probabilistic approaches </a:t>
            </a:r>
            <a:r>
              <a:rPr lang="en-GB" altLang="en-US" dirty="0"/>
              <a:t>in all areas of environmental science</a:t>
            </a:r>
          </a:p>
          <a:p>
            <a:pPr lvl="1" eaLnBrk="1" hangingPunct="1"/>
            <a:r>
              <a:rPr lang="en-GB" altLang="en-US" dirty="0"/>
              <a:t>Quantifying uncertainties</a:t>
            </a:r>
          </a:p>
          <a:p>
            <a:pPr lvl="1" eaLnBrk="1" hangingPunct="1"/>
            <a:r>
              <a:rPr lang="en-GB" altLang="en-US" dirty="0"/>
              <a:t>Risk </a:t>
            </a:r>
            <a:r>
              <a:rPr lang="en-GB" altLang="en-US" dirty="0" smtClean="0"/>
              <a:t>analysis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675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10. Reading mathematical notation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3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Probability distribution, Expectation, Variance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  <a:blipFill>
                <a:blip r:embed="rId2"/>
                <a:stretch>
                  <a:fillRect l="-3523" t="-10309" b="-16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2800" smtClean="0"/>
                  <a:t>p(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smtClean="0"/>
                  <a:t>) </a:t>
                </a:r>
                <a:r>
                  <a:rPr lang="en-GB" sz="2800" smtClean="0">
                    <a:sym typeface="Symbol" panose="05050102010706020507" pitchFamily="18" charset="2"/>
                  </a:rPr>
                  <a:t> 0 </a:t>
                </a:r>
                <a:endParaRPr lang="en-GB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blipFill>
                <a:blip r:embed="rId4"/>
                <a:stretch>
                  <a:fillRect t="-4255" r="-3731" b="-27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089599" y="686956"/>
            <a:ext cx="2202290" cy="156966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9600" b="0" smtClean="0"/>
              <a:t>}</a:t>
            </a:r>
            <a:endParaRPr lang="en-GB" sz="96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2400" b="0" smtClean="0">
                    <a:sym typeface="Symbol" panose="05050102010706020507" pitchFamily="18" charset="2"/>
                  </a:rPr>
                  <a:t> p(</a:t>
                </a:r>
                <a14:m>
                  <m:oMath xmlns:m="http://schemas.openxmlformats.org/officeDocument/2006/math">
                    <m:r>
                      <a:rPr lang="en-GB" sz="2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b="0" smtClean="0"/>
                  <a:t>) is a probability density function</a:t>
                </a:r>
                <a:endParaRPr lang="en-GB" sz="24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blipFill>
                <a:blip r:embed="rId5"/>
                <a:stretch>
                  <a:fillRect t="-1389" b="-15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>
                    <a:sym typeface="Symbol" panose="05050102010706020507" pitchFamily="18" charset="2"/>
                  </a:rPr>
                  <a:t>Expectation value of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900" dirty="0" smtClean="0"/>
                  <a:t> </a:t>
                </a:r>
                <a:r>
                  <a:rPr lang="en-GB" sz="1900" smtClean="0"/>
                  <a:t>=</a:t>
                </a:r>
              </a:p>
              <a:p>
                <a:r>
                  <a:rPr lang="en-GB" sz="1900" smtClean="0"/>
                  <a:t>mean of distribution</a:t>
                </a:r>
                <a:endParaRPr lang="en-GB" sz="19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blipFill>
                <a:blip r:embed="rId6"/>
                <a:stretch>
                  <a:fillRect t="-4464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</m:d>
                        <m:r>
                          <a:rPr lang="en-GB" sz="2800" b="1" i="1" baseline="300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e>
                    </m:d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</m:t>
                    </m:r>
                    <m:r>
                      <a:rPr lang="en-GB" sz="2800" b="1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GB" sz="2800" b="1" i="1" baseline="300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  <a:blipFill>
                <a:blip r:embed="rId7"/>
                <a:stretch>
                  <a:fillRect l="-1523" t="-11458" b="-17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72000" y="4778729"/>
            <a:ext cx="4404575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>
                <a:sym typeface="Symbol" panose="05050102010706020507" pitchFamily="18" charset="2"/>
              </a:rPr>
              <a:t>V</a:t>
            </a:r>
            <a:r>
              <a:rPr lang="en-GB" sz="1900" smtClean="0"/>
              <a:t>ariance of distribution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4129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Bayes Theorem in different notation, and L(𝜃)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880" y="3576994"/>
            <a:ext cx="8384148" cy="95410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Square-bracket notation for probability distributions:</a:t>
            </a:r>
          </a:p>
          <a:p>
            <a:r>
              <a:rPr lang="en-GB" sz="2800" b="0" smtClean="0">
                <a:solidFill>
                  <a:schemeClr val="accent2"/>
                </a:solidFill>
              </a:rPr>
              <a:t>[θ|y] = [θ] [y|θ] / [y]</a:t>
            </a:r>
            <a:endParaRPr lang="en-GB" sz="2800" b="0" dirty="0" smtClean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79926" y="2140332"/>
            <a:ext cx="667769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Bayes' Theorem for hierarchical models:</a:t>
            </a:r>
            <a:endParaRPr lang="en-GB" sz="2800" b="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6364" y="806706"/>
            <a:ext cx="6246255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The value of p(y) is usually irrelevant:</a:t>
            </a:r>
            <a:endParaRPr lang="en-GB" sz="28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5531" y="4861613"/>
            <a:ext cx="383146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Gaussian Likelihood:</a:t>
            </a:r>
            <a:endParaRPr lang="en-GB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10672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Matrix notation (ex: Gaussian distributions)</a:t>
            </a:r>
            <a:endParaRPr lang="en-GB" dirty="0"/>
          </a:p>
        </p:txBody>
      </p:sp>
      <p:sp>
        <p:nvSpPr>
          <p:cNvPr id="5123" name="TextBox 16"/>
          <p:cNvSpPr txBox="1">
            <a:spLocks noChangeArrowheads="1"/>
          </p:cNvSpPr>
          <p:nvPr/>
        </p:nvSpPr>
        <p:spPr bwMode="auto">
          <a:xfrm>
            <a:off x="4229101" y="1940573"/>
            <a:ext cx="4552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/>
              <a:t> </a:t>
            </a:r>
            <a:r>
              <a:rPr lang="en-GB" sz="2000" smtClean="0"/>
              <a:t>p(z</a:t>
            </a:r>
            <a:r>
              <a:rPr lang="en-GB" sz="2000"/>
              <a:t>) = (2</a:t>
            </a:r>
            <a:r>
              <a:rPr lang="el-GR" sz="2000"/>
              <a:t>π</a:t>
            </a:r>
            <a:r>
              <a:rPr lang="en-GB" sz="2000"/>
              <a:t>V)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)V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 μ</a:t>
            </a:r>
            <a:r>
              <a:rPr lang="en-GB" sz="2000"/>
              <a:t>)]</a:t>
            </a:r>
          </a:p>
        </p:txBody>
      </p:sp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2" cstate="print"/>
          <a:srcRect b="5791"/>
          <a:stretch>
            <a:fillRect/>
          </a:stretch>
        </p:blipFill>
        <p:spPr bwMode="auto">
          <a:xfrm>
            <a:off x="1520825" y="1342085"/>
            <a:ext cx="2390775" cy="1539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2460625" y="2823223"/>
            <a:ext cx="53816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>
                <a:solidFill>
                  <a:srgbClr val="FF0000"/>
                </a:solidFill>
              </a:rPr>
              <a:t>μ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5127" name="Straight Connector 6"/>
          <p:cNvCxnSpPr>
            <a:cxnSpLocks noChangeShapeType="1"/>
          </p:cNvCxnSpPr>
          <p:nvPr/>
        </p:nvCxnSpPr>
        <p:spPr bwMode="auto">
          <a:xfrm>
            <a:off x="2705100" y="1911998"/>
            <a:ext cx="279400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128" name="TextBox 7"/>
          <p:cNvSpPr txBox="1">
            <a:spLocks noChangeArrowheads="1"/>
          </p:cNvSpPr>
          <p:nvPr/>
        </p:nvSpPr>
        <p:spPr bwMode="auto">
          <a:xfrm>
            <a:off x="2654300" y="1899298"/>
            <a:ext cx="4413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V</a:t>
            </a:r>
            <a:r>
              <a:rPr lang="en-GB" baseline="30000">
                <a:solidFill>
                  <a:srgbClr val="FF0000"/>
                </a:solidFill>
              </a:rPr>
              <a:t>1/2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5129" name="TextBox 24"/>
          <p:cNvSpPr txBox="1">
            <a:spLocks noChangeArrowheads="1"/>
          </p:cNvSpPr>
          <p:nvPr/>
        </p:nvSpPr>
        <p:spPr bwMode="auto">
          <a:xfrm>
            <a:off x="3846513" y="2735910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z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130" name="TextBox 25"/>
          <p:cNvSpPr txBox="1">
            <a:spLocks noChangeArrowheads="1"/>
          </p:cNvSpPr>
          <p:nvPr/>
        </p:nvSpPr>
        <p:spPr bwMode="auto">
          <a:xfrm>
            <a:off x="2395538" y="1149998"/>
            <a:ext cx="9540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Prob.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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73050" y="4069746"/>
            <a:ext cx="4921250" cy="2000250"/>
            <a:chOff x="273269" y="2627441"/>
            <a:chExt cx="4920411" cy="1999722"/>
          </a:xfrm>
        </p:grpSpPr>
        <p:pic>
          <p:nvPicPr>
            <p:cNvPr id="5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b="7611"/>
            <a:stretch>
              <a:fillRect/>
            </a:stretch>
          </p:blipFill>
          <p:spPr bwMode="auto">
            <a:xfrm>
              <a:off x="273269" y="2833744"/>
              <a:ext cx="2655965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515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l="2113" b="4997"/>
            <a:stretch>
              <a:fillRect/>
            </a:stretch>
          </p:blipFill>
          <p:spPr bwMode="auto">
            <a:xfrm>
              <a:off x="3340729" y="2815637"/>
              <a:ext cx="1676480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5151" name="TextBox 28"/>
            <p:cNvSpPr txBox="1">
              <a:spLocks noChangeArrowheads="1"/>
            </p:cNvSpPr>
            <p:nvPr/>
          </p:nvSpPr>
          <p:spPr bwMode="auto">
            <a:xfrm>
              <a:off x="1254001" y="2865372"/>
              <a:ext cx="95352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Prob.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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2" name="TextBox 29"/>
            <p:cNvSpPr txBox="1">
              <a:spLocks noChangeArrowheads="1"/>
            </p:cNvSpPr>
            <p:nvPr/>
          </p:nvSpPr>
          <p:spPr bwMode="auto">
            <a:xfrm>
              <a:off x="1756381" y="4306403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3" name="TextBox 30"/>
            <p:cNvSpPr txBox="1">
              <a:spLocks noChangeArrowheads="1"/>
            </p:cNvSpPr>
            <p:nvPr/>
          </p:nvSpPr>
          <p:spPr bwMode="auto">
            <a:xfrm rot="-3879409">
              <a:off x="79970" y="3544381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4" name="TextBox 31"/>
            <p:cNvSpPr txBox="1">
              <a:spLocks noChangeArrowheads="1"/>
            </p:cNvSpPr>
            <p:nvPr/>
          </p:nvSpPr>
          <p:spPr bwMode="auto">
            <a:xfrm>
              <a:off x="4353218" y="4350164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5" name="TextBox 32"/>
            <p:cNvSpPr txBox="1">
              <a:spLocks noChangeArrowheads="1"/>
            </p:cNvSpPr>
            <p:nvPr/>
          </p:nvSpPr>
          <p:spPr bwMode="auto">
            <a:xfrm rot="-5400000">
              <a:off x="2866938" y="2909172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5138" name="TextBox 17"/>
          <p:cNvSpPr txBox="1">
            <a:spLocks noChangeArrowheads="1"/>
          </p:cNvSpPr>
          <p:nvPr/>
        </p:nvSpPr>
        <p:spPr bwMode="auto">
          <a:xfrm>
            <a:off x="4337050" y="3827678"/>
            <a:ext cx="47313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/>
              <a:t>p</a:t>
            </a:r>
            <a:r>
              <a:rPr lang="en-GB" sz="2000" smtClean="0"/>
              <a:t>(z</a:t>
            </a:r>
            <a:r>
              <a:rPr lang="en-GB" sz="2000"/>
              <a:t>) = |2</a:t>
            </a:r>
            <a:r>
              <a:rPr lang="el-GR" sz="2000"/>
              <a:t>π</a:t>
            </a:r>
            <a:r>
              <a:rPr lang="en-GB" sz="2000"/>
              <a:t>Σ|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)’</a:t>
            </a:r>
            <a:r>
              <a:rPr lang="el-GR" sz="2000"/>
              <a:t>Σ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μ</a:t>
            </a:r>
            <a:r>
              <a:rPr lang="en-GB" sz="2000"/>
              <a:t>)]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1.7 </a:t>
            </a:r>
            <a:r>
              <a:rPr lang="en-GB" dirty="0" smtClean="0"/>
              <a:t>Coupled vegetation-climate modelling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27138"/>
            <a:ext cx="4818063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631113" y="5384800"/>
            <a:ext cx="133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White et al (1998)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844550" y="4356100"/>
            <a:ext cx="3511550" cy="1336675"/>
            <a:chOff x="576" y="2744"/>
            <a:chExt cx="2397" cy="842"/>
          </a:xfrm>
        </p:grpSpPr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 flipV="1">
              <a:off x="1768" y="3042"/>
              <a:ext cx="1205" cy="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76" y="2744"/>
              <a:ext cx="1096" cy="84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Death of Amazonian rain forest 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1.8 </a:t>
            </a:r>
            <a:r>
              <a:rPr lang="en-GB" dirty="0" smtClean="0"/>
              <a:t>Amazonia’s future: model uncertainties</a:t>
            </a:r>
            <a:endParaRPr lang="en-GB" dirty="0"/>
          </a:p>
        </p:txBody>
      </p:sp>
      <p:pic>
        <p:nvPicPr>
          <p:cNvPr id="17411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16038"/>
            <a:ext cx="4427538" cy="2833687"/>
          </a:xfrm>
          <a:noFill/>
        </p:spPr>
      </p:pic>
      <p:sp>
        <p:nvSpPr>
          <p:cNvPr id="17412" name="Text Box 14"/>
          <p:cNvSpPr txBox="1">
            <a:spLocks noChangeArrowheads="1"/>
          </p:cNvSpPr>
          <p:nvPr/>
        </p:nvSpPr>
        <p:spPr bwMode="auto">
          <a:xfrm>
            <a:off x="755650" y="765175"/>
            <a:ext cx="3360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1. Change in precipitation and temperature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over Amazonia predicted by 20 GCMs</a:t>
            </a:r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17413" name="Line 18"/>
          <p:cNvSpPr>
            <a:spLocks noChangeShapeType="1"/>
          </p:cNvSpPr>
          <p:nvPr/>
        </p:nvSpPr>
        <p:spPr bwMode="auto">
          <a:xfrm>
            <a:off x="1331913" y="2205038"/>
            <a:ext cx="273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4" name="Text Box 19"/>
          <p:cNvSpPr txBox="1">
            <a:spLocks noChangeArrowheads="1"/>
          </p:cNvSpPr>
          <p:nvPr/>
        </p:nvSpPr>
        <p:spPr bwMode="auto">
          <a:xfrm>
            <a:off x="7410450" y="6162675"/>
            <a:ext cx="163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Galbraith et al. (2010)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200150" y="2962275"/>
            <a:ext cx="5916613" cy="3771900"/>
            <a:chOff x="1199379" y="2961573"/>
            <a:chExt cx="5916594" cy="3772115"/>
          </a:xfrm>
        </p:grpSpPr>
        <p:grpSp>
          <p:nvGrpSpPr>
            <p:cNvPr id="17422" name="Group 19"/>
            <p:cNvGrpSpPr>
              <a:grpSpLocks/>
            </p:cNvGrpSpPr>
            <p:nvPr/>
          </p:nvGrpSpPr>
          <p:grpSpPr bwMode="auto">
            <a:xfrm>
              <a:off x="1199379" y="2961573"/>
              <a:ext cx="5916594" cy="3700484"/>
              <a:chOff x="1094701" y="2997201"/>
              <a:chExt cx="6128225" cy="3795713"/>
            </a:xfrm>
          </p:grpSpPr>
          <p:grpSp>
            <p:nvGrpSpPr>
              <p:cNvPr id="17424" name="Group 18"/>
              <p:cNvGrpSpPr>
                <a:grpSpLocks/>
              </p:cNvGrpSpPr>
              <p:nvPr/>
            </p:nvGrpSpPr>
            <p:grpSpPr bwMode="auto">
              <a:xfrm>
                <a:off x="1094701" y="3141663"/>
                <a:ext cx="6128225" cy="3651251"/>
                <a:chOff x="1094701" y="3141663"/>
                <a:chExt cx="6128225" cy="3651251"/>
              </a:xfrm>
            </p:grpSpPr>
            <p:pic>
              <p:nvPicPr>
                <p:cNvPr id="17426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1281"/>
                <a:stretch>
                  <a:fillRect/>
                </a:stretch>
              </p:blipFill>
              <p:spPr bwMode="auto">
                <a:xfrm>
                  <a:off x="1199379" y="4434957"/>
                  <a:ext cx="5916594" cy="22271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79753" y="4149725"/>
                  <a:ext cx="4897305" cy="473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200" b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2. Change in rainforest biomass predicted by 3 vegetation models for most extreme scenario (</a:t>
                  </a:r>
                  <a:r>
                    <a:rPr lang="en-GB" altLang="en-US" sz="1200">
                      <a:latin typeface="Arial" panose="020B0604020202020204" pitchFamily="34" charset="0"/>
                    </a:rPr>
                    <a:t>HadCM3 climate, A1FI)</a:t>
                  </a:r>
                </a:p>
              </p:txBody>
            </p:sp>
            <p:sp>
              <p:nvSpPr>
                <p:cNvPr id="17428" name="Line 22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8868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3131528" y="3141663"/>
                  <a:ext cx="64770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0" name="Line 24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016369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7425" name="Oval 25"/>
              <p:cNvSpPr>
                <a:spLocks noChangeArrowheads="1"/>
              </p:cNvSpPr>
              <p:nvPr/>
            </p:nvSpPr>
            <p:spPr bwMode="auto">
              <a:xfrm>
                <a:off x="3708889" y="2997201"/>
                <a:ext cx="142142" cy="1444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23" name="Text Box 26"/>
            <p:cNvSpPr txBox="1">
              <a:spLocks noChangeArrowheads="1"/>
            </p:cNvSpPr>
            <p:nvPr/>
          </p:nvSpPr>
          <p:spPr bwMode="auto">
            <a:xfrm>
              <a:off x="6334429" y="6364356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479925" y="760413"/>
            <a:ext cx="4422775" cy="3703637"/>
            <a:chOff x="4479925" y="760413"/>
            <a:chExt cx="4422775" cy="3703637"/>
          </a:xfrm>
        </p:grpSpPr>
        <p:grpSp>
          <p:nvGrpSpPr>
            <p:cNvPr id="17417" name="Group 17"/>
            <p:cNvGrpSpPr>
              <a:grpSpLocks/>
            </p:cNvGrpSpPr>
            <p:nvPr/>
          </p:nvGrpSpPr>
          <p:grpSpPr bwMode="auto">
            <a:xfrm>
              <a:off x="4479925" y="760413"/>
              <a:ext cx="4422775" cy="3455987"/>
              <a:chOff x="4211516" y="765176"/>
              <a:chExt cx="4932484" cy="3455988"/>
            </a:xfrm>
          </p:grpSpPr>
          <p:pic>
            <p:nvPicPr>
              <p:cNvPr id="17419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1" t="51282"/>
              <a:stretch>
                <a:fillRect/>
              </a:stretch>
            </p:blipFill>
            <p:spPr bwMode="auto">
              <a:xfrm>
                <a:off x="4643804" y="1173866"/>
                <a:ext cx="4500196" cy="308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0" name="Text Box 16"/>
              <p:cNvSpPr txBox="1">
                <a:spLocks noChangeArrowheads="1"/>
              </p:cNvSpPr>
              <p:nvPr/>
            </p:nvSpPr>
            <p:spPr bwMode="auto">
              <a:xfrm>
                <a:off x="4932485" y="765176"/>
                <a:ext cx="40190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3. Resulting change in rainforest biomass predicted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by 3 vegetation models x 20 GCMs x 4 scenarios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7421" name="AutoShape 20"/>
              <p:cNvSpPr>
                <a:spLocks noChangeArrowheads="1"/>
              </p:cNvSpPr>
              <p:nvPr/>
            </p:nvSpPr>
            <p:spPr bwMode="auto">
              <a:xfrm>
                <a:off x="4211516" y="2349500"/>
                <a:ext cx="647700" cy="215900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8" name="AutoShape 20"/>
            <p:cNvSpPr>
              <a:spLocks noChangeArrowheads="1"/>
            </p:cNvSpPr>
            <p:nvPr/>
          </p:nvSpPr>
          <p:spPr bwMode="auto">
            <a:xfrm rot="-3659455">
              <a:off x="6488907" y="4083843"/>
              <a:ext cx="514350" cy="246063"/>
            </a:xfrm>
            <a:prstGeom prst="rightArrow">
              <a:avLst>
                <a:gd name="adj1" fmla="val 50000"/>
                <a:gd name="adj2" fmla="val 7516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5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1.9 </a:t>
            </a:r>
            <a:r>
              <a:rPr lang="en-GB" sz="2400" dirty="0" smtClean="0"/>
              <a:t>Uncertainty</a:t>
            </a: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839499" y="2218753"/>
            <a:ext cx="7067550" cy="1147763"/>
          </a:xfrm>
          <a:prstGeom prst="rect">
            <a:avLst/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every </a:t>
            </a:r>
            <a:r>
              <a:rPr lang="en-GB" altLang="en-US" sz="2000" dirty="0" smtClean="0">
                <a:latin typeface="Arial" panose="020B0604020202020204" pitchFamily="34" charset="0"/>
              </a:rPr>
              <a:t>modelling study: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Model parameters, inputs and structure are uncertain</a:t>
            </a:r>
          </a:p>
        </p:txBody>
      </p:sp>
      <p:sp>
        <p:nvSpPr>
          <p:cNvPr id="19461" name="Line 8"/>
          <p:cNvSpPr>
            <a:spLocks noChangeShapeType="1"/>
          </p:cNvSpPr>
          <p:nvPr/>
        </p:nvSpPr>
        <p:spPr bwMode="auto">
          <a:xfrm>
            <a:off x="4287549" y="3509389"/>
            <a:ext cx="0" cy="436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2" name="Text Box 9"/>
          <p:cNvSpPr txBox="1">
            <a:spLocks noChangeArrowheads="1"/>
          </p:cNvSpPr>
          <p:nvPr/>
        </p:nvSpPr>
        <p:spPr bwMode="auto">
          <a:xfrm>
            <a:off x="1820574" y="4007864"/>
            <a:ext cx="5507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latin typeface="Arial" panose="020B0604020202020204" pitchFamily="34" charset="0"/>
              </a:rPr>
              <a:t>How to deal with uncertainties optimally?</a:t>
            </a:r>
          </a:p>
        </p:txBody>
      </p:sp>
    </p:spTree>
    <p:extLst>
      <p:ext uri="{BB962C8B-B14F-4D97-AF65-F5344CB8AC3E}">
        <p14:creationId xmlns:p14="http://schemas.microsoft.com/office/powerpoint/2010/main" val="16554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1.10 </a:t>
            </a:r>
            <a:r>
              <a:rPr lang="en-GB" sz="2400" dirty="0" smtClean="0"/>
              <a:t>Probability Theory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2306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</a:t>
            </a:r>
            <a:r>
              <a:rPr lang="en-GB" altLang="en-US" smtClean="0"/>
              <a:t> are everywhere: </a:t>
            </a:r>
            <a:r>
              <a:rPr lang="en-GB" altLang="en-US" smtClean="0">
                <a:solidFill>
                  <a:srgbClr val="FF0000"/>
                </a:solidFill>
              </a:rPr>
              <a:t>Models</a:t>
            </a:r>
            <a:r>
              <a:rPr lang="en-GB" altLang="en-US" smtClean="0"/>
              <a:t> (</a:t>
            </a:r>
            <a:r>
              <a:rPr lang="en-GB" altLang="en-US" u="sng" smtClean="0"/>
              <a:t>environmental inputs</a:t>
            </a:r>
            <a:r>
              <a:rPr lang="en-GB" altLang="en-US" smtClean="0"/>
              <a:t>, </a:t>
            </a:r>
            <a:r>
              <a:rPr lang="en-GB" altLang="en-US" u="sng" smtClean="0"/>
              <a:t>parameters</a:t>
            </a:r>
            <a:r>
              <a:rPr lang="en-GB" altLang="en-US" smtClean="0"/>
              <a:t>, </a:t>
            </a:r>
            <a:r>
              <a:rPr lang="en-GB" altLang="en-US" u="sng" smtClean="0"/>
              <a:t>structure</a:t>
            </a:r>
            <a:r>
              <a:rPr lang="en-GB" altLang="en-US" smtClean="0"/>
              <a:t>), </a:t>
            </a:r>
            <a:r>
              <a:rPr lang="en-GB" altLang="en-US" smtClean="0">
                <a:solidFill>
                  <a:srgbClr val="FF0000"/>
                </a:solidFill>
              </a:rPr>
              <a:t>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 of quantities </a:t>
            </a:r>
            <a:r>
              <a:rPr lang="en-GB" altLang="en-US" smtClean="0"/>
              <a:t>can always be expressed as </a:t>
            </a:r>
            <a:r>
              <a:rPr lang="en-GB" altLang="en-US" smtClean="0">
                <a:solidFill>
                  <a:srgbClr val="FF0000"/>
                </a:solidFill>
              </a:rPr>
              <a:t>probability distributions</a:t>
            </a:r>
            <a:r>
              <a:rPr lang="en-GB" altLang="en-US" smtClean="0"/>
              <a:t> (</a:t>
            </a:r>
            <a:r>
              <a:rPr lang="en-GB" altLang="en-US" u="sng" smtClean="0"/>
              <a:t>pdf</a:t>
            </a:r>
            <a:r>
              <a:rPr lang="en-GB" altLang="en-US" smtClean="0"/>
              <a:t>’s)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/>
              <a:t>We need </a:t>
            </a:r>
            <a:r>
              <a:rPr lang="en-GB" altLang="en-US" smtClean="0">
                <a:solidFill>
                  <a:srgbClr val="FF0000"/>
                </a:solidFill>
              </a:rPr>
              <a:t>methods</a:t>
            </a:r>
            <a:r>
              <a:rPr lang="en-GB" altLang="en-US" smtClean="0"/>
              <a:t> that: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Quantify uncertainties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Show how to reduce them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Efficiently transfer information: data </a:t>
            </a:r>
            <a:r>
              <a:rPr lang="en-GB" altLang="en-US" smtClean="0">
                <a:sym typeface="Symbol" panose="05050102010706020507" pitchFamily="18" charset="2"/>
              </a:rPr>
              <a:t> models  model application</a:t>
            </a:r>
            <a:endParaRPr lang="en-GB" altLang="en-US" smtClean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1105924" name="Rectangle 4"/>
          <p:cNvSpPr>
            <a:spLocks noChangeArrowheads="1"/>
          </p:cNvSpPr>
          <p:nvPr/>
        </p:nvSpPr>
        <p:spPr bwMode="auto">
          <a:xfrm>
            <a:off x="762000" y="5320646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Calculating with uncertainties (</a:t>
            </a:r>
            <a:r>
              <a:rPr lang="en-GB" altLang="en-US" sz="2000" u="sng">
                <a:solidFill>
                  <a:schemeClr val="accent2"/>
                </a:solidFill>
                <a:sym typeface="Symbol" panose="05050102010706020507" pitchFamily="18" charset="2"/>
              </a:rPr>
              <a:t>pdf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’s) </a:t>
            </a:r>
            <a:r>
              <a:rPr lang="en-GB" altLang="en-US" sz="2000">
                <a:sym typeface="Symbol" panose="05050102010706020507" pitchFamily="18" charset="2"/>
              </a:rPr>
              <a:t>=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 Probability </a:t>
            </a:r>
            <a:r>
              <a:rPr lang="en-GB" altLang="en-US" sz="2000" smtClean="0">
                <a:solidFill>
                  <a:schemeClr val="accent2"/>
                </a:solidFill>
                <a:sym typeface="Symbol" panose="05050102010706020507" pitchFamily="18" charset="2"/>
              </a:rPr>
              <a:t>Theory (PT)</a:t>
            </a:r>
            <a:endParaRPr lang="en-GB" altLang="en-US" sz="200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303" y="5956265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chemeClr val="accent2"/>
                </a:solidFill>
                <a:sym typeface="Symbol" panose="05050102010706020507" pitchFamily="18" charset="2"/>
              </a:rPr>
              <a:t>Main tool from PT that we will use: </a:t>
            </a:r>
            <a:r>
              <a:rPr lang="en-GB" altLang="en-US" u="sng" smtClean="0">
                <a:solidFill>
                  <a:schemeClr val="accent2"/>
                </a:solidFill>
                <a:sym typeface="Symbol" panose="05050102010706020507" pitchFamily="18" charset="2"/>
              </a:rPr>
              <a:t>Bayes' Theorem</a:t>
            </a:r>
            <a:endParaRPr lang="en-GB" altLang="en-US" u="sng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2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2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611188"/>
            <a:ext cx="8070850" cy="1216025"/>
          </a:xfrm>
        </p:spPr>
        <p:txBody>
          <a:bodyPr/>
          <a:lstStyle/>
          <a:p>
            <a:pPr eaLnBrk="1" hangingPunct="1">
              <a:defRPr/>
            </a:pPr>
            <a:r>
              <a:rPr lang="en-GB" kern="1200" dirty="0" smtClean="0">
                <a:solidFill>
                  <a:schemeClr val="tx1"/>
                </a:solidFill>
                <a:effectLst/>
                <a:ea typeface="+mn-ea"/>
                <a:cs typeface="+mn-cs"/>
              </a:rPr>
              <a:t>2. The Bayesian approach</a:t>
            </a: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4" y="2296754"/>
            <a:ext cx="4737100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xcelab.net/rm/wp-content/uploads/2012/01/9781482253443-191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4273713"/>
            <a:ext cx="1161983" cy="18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stat.columbia.edu/~gelman/book/bda_co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2433062"/>
            <a:ext cx="1161984" cy="14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-na.ssl-images-amazon.com/images/I/412OjAToi5L._SX331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3" y="3192830"/>
            <a:ext cx="1442620" cy="21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4579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4581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4583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898059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4592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25925" y="3952875"/>
            <a:ext cx="4776788" cy="2379663"/>
            <a:chOff x="2662" y="2490"/>
            <a:chExt cx="3009" cy="1499"/>
          </a:xfrm>
        </p:grpSpPr>
        <p:sp>
          <p:nvSpPr>
            <p:cNvPr id="24590" name="Text Box 16"/>
            <p:cNvSpPr txBox="1">
              <a:spLocks noChangeArrowheads="1"/>
            </p:cNvSpPr>
            <p:nvPr/>
          </p:nvSpPr>
          <p:spPr bwMode="auto">
            <a:xfrm>
              <a:off x="2662" y="2716"/>
              <a:ext cx="3009" cy="12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P(dis|pos) = P(pos|dis) P(dis) / P(pos)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1" name="Text Box 17"/>
            <p:cNvSpPr txBox="1">
              <a:spLocks noChangeArrowheads="1"/>
            </p:cNvSpPr>
            <p:nvPr/>
          </p:nvSpPr>
          <p:spPr bwMode="auto">
            <a:xfrm>
              <a:off x="3596" y="2490"/>
              <a:ext cx="15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Bayes’ Theorem</a:t>
              </a:r>
            </a:p>
          </p:txBody>
        </p:sp>
      </p:grpSp>
      <p:pic>
        <p:nvPicPr>
          <p:cNvPr id="24589" name="Picture 18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1406525"/>
            <a:ext cx="715962" cy="1735138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01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5603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5607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9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5611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5616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5617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5612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20764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613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14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5615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387475"/>
            <a:ext cx="711200" cy="172720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542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10922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GB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not on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0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6627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6631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5468938" y="692150"/>
            <a:ext cx="3021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6635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6641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6642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6636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19129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	                   0.99 0.01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              	         0.99 0.01 + 0.01 0.99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          	         0.50</a:t>
            </a:r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5605463" y="5572125"/>
            <a:ext cx="2257425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9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6640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438" y="1430338"/>
            <a:ext cx="700087" cy="169545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4526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1512888" y="558800"/>
          <a:ext cx="5283200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hart" r:id="rId3" imgW="5486400" imgH="2924175" progId="Excel.Chart.8">
                  <p:embed/>
                </p:oleObj>
              </mc:Choice>
              <mc:Fallback>
                <p:oleObj name="Chart" r:id="rId3" imgW="5486400" imgH="29241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558800"/>
                        <a:ext cx="5283200" cy="340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3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4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6" name="Text Box 1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537" name="Rectangle 18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</p:spTree>
    <p:extLst>
      <p:ext uri="{BB962C8B-B14F-4D97-AF65-F5344CB8AC3E}">
        <p14:creationId xmlns:p14="http://schemas.microsoft.com/office/powerpoint/2010/main" val="424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8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9" name="Line 8"/>
          <p:cNvSpPr>
            <a:spLocks noChangeShapeType="1"/>
          </p:cNvSpPr>
          <p:nvPr/>
        </p:nvSpPr>
        <p:spPr bwMode="auto">
          <a:xfrm>
            <a:off x="5165725" y="1838325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>
            <a:off x="5172075" y="2471738"/>
            <a:ext cx="4095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5130800" y="2471738"/>
            <a:ext cx="20335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rgbClr val="FF0000"/>
                </a:solidFill>
                <a:latin typeface="Arial" panose="020B0604020202020204" pitchFamily="34" charset="0"/>
              </a:rPr>
              <a:t>Uncertainty about measurement error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029200" y="36147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4465638" y="1079500"/>
            <a:ext cx="18303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New Information from data</a:t>
            </a:r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3136900" y="2722563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8" name="Text Box 17"/>
          <p:cNvSpPr txBox="1">
            <a:spLocks noChangeArrowheads="1"/>
          </p:cNvSpPr>
          <p:nvPr/>
        </p:nvSpPr>
        <p:spPr bwMode="auto">
          <a:xfrm>
            <a:off x="5140325" y="2133600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032387" y="4542503"/>
            <a:ext cx="5838313" cy="305815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4183063" y="927100"/>
            <a:ext cx="11191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Posterior estimate</a:t>
            </a:r>
          </a:p>
        </p:txBody>
      </p:sp>
      <p:sp>
        <p:nvSpPr>
          <p:cNvPr id="1225736" name="Rectangle 8"/>
          <p:cNvSpPr>
            <a:spLocks noChangeArrowheads="1"/>
          </p:cNvSpPr>
          <p:nvPr/>
        </p:nvSpPr>
        <p:spPr bwMode="auto">
          <a:xfrm>
            <a:off x="452438" y="4203700"/>
            <a:ext cx="840581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82550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How to combine probability distributions?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Bayes Theorem: </a:t>
            </a:r>
            <a:r>
              <a:rPr lang="en-GB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Posterior </a:t>
            </a: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 Prior  Likelihood of data</a:t>
            </a:r>
            <a:endParaRPr lang="en-GB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36563" y="1470025"/>
            <a:ext cx="8405812" cy="4410075"/>
            <a:chOff x="436030" y="1470025"/>
            <a:chExt cx="8405812" cy="4410268"/>
          </a:xfrm>
        </p:grpSpPr>
        <p:sp>
          <p:nvSpPr>
            <p:cNvPr id="24584" name="Text Box 11"/>
            <p:cNvSpPr txBox="1">
              <a:spLocks noChangeArrowheads="1"/>
            </p:cNvSpPr>
            <p:nvPr/>
          </p:nvSpPr>
          <p:spPr bwMode="auto">
            <a:xfrm>
              <a:off x="7042150" y="1470025"/>
              <a:ext cx="1479550" cy="8493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’=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+W(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>
                  <a:latin typeface="Arial" panose="020B0604020202020204" pitchFamily="34" charset="0"/>
                </a:rPr>
                <a:t>–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GB" altLang="en-US" sz="1200" baseline="30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=W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W=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 </a:t>
              </a:r>
              <a:r>
                <a:rPr lang="en-GB" altLang="en-US" sz="1200">
                  <a:latin typeface="Arial" panose="020B0604020202020204" pitchFamily="34" charset="0"/>
                </a:rPr>
                <a:t>/(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+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  <a:endParaRPr lang="el-GR" altLang="en-US" sz="1200" baseline="30000">
                <a:latin typeface="Arial" panose="020B0604020202020204" pitchFamily="34" charset="0"/>
              </a:endParaRPr>
            </a:p>
          </p:txBody>
        </p:sp>
        <p:sp>
          <p:nvSpPr>
            <p:cNvPr id="24585" name="Rectangle 8"/>
            <p:cNvSpPr>
              <a:spLocks noChangeArrowheads="1"/>
            </p:cNvSpPr>
            <p:nvPr/>
          </p:nvSpPr>
          <p:spPr bwMode="auto">
            <a:xfrm>
              <a:off x="436030" y="4848466"/>
              <a:ext cx="8405812" cy="103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Simple example (Gaussians): </a:t>
              </a: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analytical solution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Complex cases: numerical algorithms needed </a:t>
              </a:r>
              <a:r>
                <a:rPr lang="en-GB" alt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(e.g. MCMC)</a:t>
              </a:r>
              <a:endParaRPr lang="en-GB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8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57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2.3 </a:t>
            </a:r>
            <a:r>
              <a:rPr lang="en-GB" sz="2400" dirty="0" smtClean="0"/>
              <a:t>Bayes</a:t>
            </a:r>
            <a:r>
              <a:rPr lang="en-GB" sz="2400" dirty="0"/>
              <a:t>’ </a:t>
            </a:r>
            <a:r>
              <a:rPr lang="en-GB" sz="2400" dirty="0" smtClean="0"/>
              <a:t>Theorem (1763)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881"/>
          <a:stretch/>
        </p:blipFill>
        <p:spPr>
          <a:xfrm>
            <a:off x="500866" y="760928"/>
            <a:ext cx="3533561" cy="4194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70" b="1811"/>
          <a:stretch/>
        </p:blipFill>
        <p:spPr>
          <a:xfrm>
            <a:off x="632731" y="4977109"/>
            <a:ext cx="2922586" cy="17284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5472" y="894572"/>
            <a:ext cx="3975100" cy="3310603"/>
            <a:chOff x="4605472" y="894572"/>
            <a:chExt cx="3975100" cy="3310603"/>
          </a:xfrm>
        </p:grpSpPr>
        <p:sp>
          <p:nvSpPr>
            <p:cNvPr id="25604" name="Oval 5"/>
            <p:cNvSpPr>
              <a:spLocks noChangeArrowheads="1"/>
            </p:cNvSpPr>
            <p:nvPr/>
          </p:nvSpPr>
          <p:spPr bwMode="auto">
            <a:xfrm>
              <a:off x="4605472" y="996172"/>
              <a:ext cx="2478088" cy="212725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25605" name="Oval 6"/>
            <p:cNvSpPr>
              <a:spLocks noChangeArrowheads="1"/>
            </p:cNvSpPr>
            <p:nvPr/>
          </p:nvSpPr>
          <p:spPr bwMode="auto">
            <a:xfrm>
              <a:off x="6297747" y="989822"/>
              <a:ext cx="1962150" cy="212725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pic>
          <p:nvPicPr>
            <p:cNvPr id="25606" name="Picture 7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4830897" y="180420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8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343660" y="1681972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9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826260" y="236935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Picture 10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777047" y="1354947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2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328035" y="2002647"/>
              <a:ext cx="227012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3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842385" y="1770872"/>
              <a:ext cx="2619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Text Box 14"/>
            <p:cNvSpPr txBox="1">
              <a:spLocks noChangeArrowheads="1"/>
            </p:cNvSpPr>
            <p:nvPr/>
          </p:nvSpPr>
          <p:spPr bwMode="auto">
            <a:xfrm>
              <a:off x="4657860" y="2797984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5613" name="Text Box 15"/>
            <p:cNvSpPr txBox="1">
              <a:spLocks noChangeArrowheads="1"/>
            </p:cNvSpPr>
            <p:nvPr/>
          </p:nvSpPr>
          <p:spPr bwMode="auto">
            <a:xfrm>
              <a:off x="7883660" y="894572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accent2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pic>
          <p:nvPicPr>
            <p:cNvPr id="25614" name="Picture 17" descr="j0078625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972" y="1367647"/>
              <a:ext cx="382588" cy="118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6478938" y="2637647"/>
              <a:ext cx="159328" cy="108645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6554448" y="2840356"/>
              <a:ext cx="701035" cy="88374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4797642" y="3805065"/>
              <a:ext cx="3782930" cy="400110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 smtClean="0"/>
                <a:t>What is the value of P(A|B) ?</a:t>
              </a:r>
              <a:endParaRPr lang="en-GB" alt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97641" y="4777643"/>
            <a:ext cx="3868531" cy="880116"/>
            <a:chOff x="4797641" y="4777643"/>
            <a:chExt cx="3868531" cy="880116"/>
          </a:xfrm>
        </p:grpSpPr>
        <p:sp>
          <p:nvSpPr>
            <p:cNvPr id="25603" name="Text Box 4"/>
            <p:cNvSpPr txBox="1">
              <a:spLocks noChangeArrowheads="1"/>
            </p:cNvSpPr>
            <p:nvPr/>
          </p:nvSpPr>
          <p:spPr bwMode="auto">
            <a:xfrm>
              <a:off x="4797641" y="4777643"/>
              <a:ext cx="3782931" cy="400110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 smtClean="0"/>
                <a:t>P(A|B</a:t>
              </a:r>
              <a:r>
                <a:rPr lang="en-GB" altLang="en-US" sz="2000" dirty="0"/>
                <a:t>)	</a:t>
              </a:r>
              <a:r>
                <a:rPr lang="en-GB" altLang="en-US" sz="2000" dirty="0" smtClean="0"/>
                <a:t>= P(A</a:t>
              </a:r>
              <a:r>
                <a:rPr lang="en-GB" altLang="en-US" sz="2000" dirty="0"/>
                <a:t>) P(B|A) / P(B</a:t>
              </a:r>
              <a:r>
                <a:rPr lang="en-GB" altLang="en-US" sz="2000" dirty="0" smtClean="0"/>
                <a:t>)</a:t>
              </a:r>
              <a:endParaRPr lang="en-GB" altLang="en-US" sz="20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84897" y="5215844"/>
              <a:ext cx="3581275" cy="441915"/>
              <a:chOff x="5084897" y="5215844"/>
              <a:chExt cx="3581275" cy="4419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84897" y="5234335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00649" y="5232471"/>
                <a:ext cx="77102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941820" y="5232471"/>
                <a:ext cx="9382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5/7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63360" y="5234335"/>
                <a:ext cx="11028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3/7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05140" y="5232471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/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694816" y="5215844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=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85714" y="5273038"/>
                <a:ext cx="55505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38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6775"/>
          </a:xfrm>
        </p:spPr>
        <p:txBody>
          <a:bodyPr/>
          <a:lstStyle/>
          <a:p>
            <a:pPr>
              <a:defRPr/>
            </a:pPr>
            <a:r>
              <a:rPr lang="en-GB" smtClean="0"/>
              <a:t>2.4 The likelihood </a:t>
            </a:r>
            <a:r>
              <a:rPr lang="en-GB"/>
              <a:t>function </a:t>
            </a:r>
            <a:r>
              <a:rPr lang="en-GB" smtClean="0"/>
              <a:t>L(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smtClean="0"/>
              <a:t>) = </a:t>
            </a:r>
            <a:r>
              <a:rPr lang="en-GB" altLang="en-US" smtClean="0"/>
              <a:t>P(D</a:t>
            </a:r>
            <a:r>
              <a:rPr lang="en-GB" altLang="en-US" dirty="0"/>
              <a:t>|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altLang="en-US" smtClean="0"/>
              <a:t>) quantifies uncertainty about error in data</a:t>
            </a:r>
            <a:endParaRPr lang="en-GB" dirty="0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73862" y="1226703"/>
            <a:ext cx="8589963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MEANING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HOW TO QUANTIFY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	Incomplete knowledge	Probability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Variation</a:t>
            </a: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		Differences between	Frequency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 		multiple items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339933"/>
                </a:solidFill>
                <a:latin typeface="Arial" panose="020B0604020202020204" pitchFamily="34" charset="0"/>
              </a:rPr>
              <a:t>Error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 		Difference from truth	x – x</a:t>
            </a:r>
            <a:r>
              <a:rPr lang="en-GB" altLang="en-US" sz="1600" baseline="-25000">
                <a:solidFill>
                  <a:srgbClr val="339933"/>
                </a:solidFill>
                <a:latin typeface="Arial" panose="020B0604020202020204" pitchFamily="34" charset="0"/>
              </a:rPr>
              <a:t>true			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endParaRPr lang="en-GB" altLang="en-US" sz="1600" baseline="-25000">
              <a:solidFill>
                <a:srgbClr val="339933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7512" y="3188853"/>
            <a:ext cx="852487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If we measure something three times, we tend to get different values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aseline="-250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n-GB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Variation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between measurements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generally do not know the true value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true value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</a:t>
            </a:r>
            <a:r>
              <a:rPr lang="en-GB" altLang="en-US" sz="1600" dirty="0" smtClean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 smtClean="0">
                <a:latin typeface="Arial" panose="020B0604020202020204" pitchFamily="34" charset="0"/>
                <a:sym typeface="Symbol" panose="05050102010706020507" pitchFamily="18" charset="2"/>
              </a:rPr>
              <a:t> in measurements</a:t>
            </a:r>
            <a:endParaRPr lang="en-GB" altLang="en-US" sz="16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But we may define an ‘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model’, e.g. “We can measure D with precision  5%”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has probability distribution p(e) = N[e 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u="sng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 function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is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L(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= P(D|) =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[ e=D-f();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73862" y="4888523"/>
            <a:ext cx="8518525" cy="835568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2.5 Bayesian Calibration (BC)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765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7656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7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9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0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2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 dirty="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7663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7664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7665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6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7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653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sp>
        <p:nvSpPr>
          <p:cNvPr id="27654" name="Text Box 3"/>
          <p:cNvSpPr txBox="1">
            <a:spLocks noChangeArrowheads="1"/>
          </p:cNvSpPr>
          <p:nvPr/>
        </p:nvSpPr>
        <p:spPr bwMode="auto">
          <a:xfrm>
            <a:off x="1292225" y="1454150"/>
            <a:ext cx="2801938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= </a:t>
            </a:r>
            <a:r>
              <a:rPr lang="en-GB" altLang="en-US" sz="1800" b="0" i="1" u="sng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probability distribution for the parameters </a:t>
            </a:r>
            <a:r>
              <a:rPr lang="en-GB" altLang="en-US" sz="1800" b="0" i="1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 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of model f. This represents our uncertainty about the parameter values, before seeing the data.</a:t>
            </a:r>
          </a:p>
        </p:txBody>
      </p:sp>
      <p:sp>
        <p:nvSpPr>
          <p:cNvPr id="27655" name="Text Box 3"/>
          <p:cNvSpPr txBox="1">
            <a:spLocks noChangeArrowheads="1"/>
          </p:cNvSpPr>
          <p:nvPr/>
        </p:nvSpPr>
        <p:spPr bwMode="auto">
          <a:xfrm>
            <a:off x="5429250" y="1206500"/>
            <a:ext cx="2241550" cy="2309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= Probability of getting the data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if the true value is f(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). This probability is a function of the parameter values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, i.e. the so-called ‘</a:t>
            </a:r>
            <a:r>
              <a:rPr lang="en-GB" altLang="en-US" sz="1800" b="0" i="1" u="sng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-function’.</a:t>
            </a:r>
            <a:endParaRPr lang="en-GB" altLang="en-US" sz="1800" b="0" i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  <p:bldP spid="276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2.6 Bayesian Calibration </a:t>
            </a:r>
            <a:r>
              <a:rPr lang="en-GB" smtClean="0"/>
              <a:t>of PBMs</a:t>
            </a:r>
            <a:endParaRPr lang="en-GB" dirty="0" smtClean="0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663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663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663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664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62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134862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Information in our data D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6130404" y="2829898"/>
            <a:ext cx="2411325" cy="308511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2.7 </a:t>
            </a:r>
            <a:r>
              <a:rPr lang="en-GB" dirty="0" smtClean="0"/>
              <a:t>Bayesian </a:t>
            </a:r>
            <a:r>
              <a:rPr lang="en-GB" smtClean="0"/>
              <a:t>Calibration of a regression model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13667" r="4074" b="11229"/>
          <a:stretch/>
        </p:blipFill>
        <p:spPr>
          <a:xfrm>
            <a:off x="419727" y="1349109"/>
            <a:ext cx="4002373" cy="236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528" y="767010"/>
            <a:ext cx="358264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Model</a:t>
            </a:r>
            <a:r>
              <a:rPr lang="en-GB" sz="1900" dirty="0" smtClean="0"/>
              <a:t>: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 = </a:t>
            </a:r>
            <a:r>
              <a:rPr lang="el-GR" sz="1900" dirty="0" smtClean="0"/>
              <a:t> 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smtClean="0"/>
              <a:t>2</a:t>
            </a:r>
            <a:r>
              <a:rPr lang="en-GB" sz="1900" smtClean="0"/>
              <a:t> t</a:t>
            </a:r>
            <a:r>
              <a:rPr lang="en-GB" sz="1900" baseline="-25000" smtClean="0"/>
              <a:t>i</a:t>
            </a:r>
            <a:r>
              <a:rPr lang="en-GB" sz="1900" smtClean="0"/>
              <a:t> </a:t>
            </a:r>
            <a:r>
              <a:rPr lang="en-GB" sz="1900" dirty="0" smtClean="0"/>
              <a:t>+ </a:t>
            </a:r>
            <a:r>
              <a:rPr lang="el-GR" sz="1900" dirty="0" smtClean="0"/>
              <a:t>ε</a:t>
            </a:r>
            <a:r>
              <a:rPr lang="en-GB" sz="1900" baseline="-25000" dirty="0" err="1" smtClean="0"/>
              <a:t>i</a:t>
            </a:r>
            <a:endParaRPr lang="en-GB" sz="1900" baseline="-25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64244" y="758227"/>
            <a:ext cx="4082640" cy="677108"/>
          </a:xfrm>
          <a:prstGeom prst="rect">
            <a:avLst/>
          </a:prstGeom>
          <a:noFill/>
        </p:spPr>
        <p:txBody>
          <a:bodyPr wrap="square" lIns="18000" rIns="18000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/>
              <a:t> </a:t>
            </a:r>
            <a:r>
              <a:rPr lang="en-GB" sz="1900" dirty="0" smtClean="0"/>
              <a:t> {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) = U[0,10], 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</a:t>
            </a:r>
            <a:r>
              <a:rPr lang="en-GB" sz="1900" dirty="0" smtClean="0"/>
              <a:t>)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= U[0, 1]  }</a:t>
            </a:r>
            <a:endParaRPr lang="en-GB" sz="1900" baseline="-25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891794" y="1705105"/>
            <a:ext cx="3954904" cy="6771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Likelihood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P(y|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 smtClean="0"/>
              <a:t>Π N(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 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 –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), </a:t>
            </a:r>
            <a:r>
              <a:rPr lang="el-GR" sz="1900" dirty="0"/>
              <a:t>ε</a:t>
            </a:r>
            <a:r>
              <a:rPr lang="en-GB" sz="1900" baseline="-25000" dirty="0" err="1" smtClean="0"/>
              <a:t>i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 )</a:t>
            </a:r>
            <a:endParaRPr lang="en-GB" sz="1900" baseline="-25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94294" y="2783185"/>
            <a:ext cx="3617939" cy="3847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Posterior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|y) </a:t>
            </a:r>
            <a:r>
              <a:rPr lang="en-GB" sz="1900" dirty="0" smtClean="0">
                <a:sym typeface="Symbol" panose="05050102010706020507" pitchFamily="18" charset="2"/>
              </a:rPr>
              <a:t>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</a:t>
            </a:r>
            <a:r>
              <a:rPr lang="en-GB" sz="1900" dirty="0"/>
              <a:t> P(y|</a:t>
            </a:r>
            <a:r>
              <a:rPr lang="el-GR" sz="1900" dirty="0"/>
              <a:t>θ</a:t>
            </a:r>
            <a:r>
              <a:rPr lang="en-GB" sz="1900" dirty="0"/>
              <a:t>)</a:t>
            </a:r>
            <a:endParaRPr lang="en-GB" sz="19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43597" y="3377747"/>
            <a:ext cx="85444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t</a:t>
            </a:r>
            <a:endParaRPr lang="en-GB" sz="1900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463" y="1108774"/>
            <a:ext cx="60470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y</a:t>
            </a:r>
            <a:endParaRPr lang="en-GB" sz="1900" baseline="-25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404733" y="4353717"/>
            <a:ext cx="4856815" cy="2017102"/>
            <a:chOff x="404733" y="4353717"/>
            <a:chExt cx="4856815" cy="2017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" t="17747" r="4099" b="14242"/>
            <a:stretch/>
          </p:blipFill>
          <p:spPr>
            <a:xfrm>
              <a:off x="404733" y="4353717"/>
              <a:ext cx="4704033" cy="20171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746977" y="4649457"/>
              <a:ext cx="88192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500" y="5048845"/>
              <a:ext cx="1068048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6605" y="4135087"/>
            <a:ext cx="4886791" cy="2243062"/>
            <a:chOff x="374757" y="4067796"/>
            <a:chExt cx="4886791" cy="2243062"/>
          </a:xfrm>
        </p:grpSpPr>
        <p:grpSp>
          <p:nvGrpSpPr>
            <p:cNvPr id="30" name="Group 29"/>
            <p:cNvGrpSpPr/>
            <p:nvPr/>
          </p:nvGrpSpPr>
          <p:grpSpPr>
            <a:xfrm>
              <a:off x="374757" y="4347147"/>
              <a:ext cx="4886791" cy="1963711"/>
              <a:chOff x="374757" y="4347147"/>
              <a:chExt cx="4886791" cy="196371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38" t="19336" r="3865" b="14242"/>
              <a:stretch/>
            </p:blipFill>
            <p:spPr>
              <a:xfrm>
                <a:off x="374757" y="4347147"/>
                <a:ext cx="4676928" cy="196371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746977" y="4604487"/>
                <a:ext cx="881925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1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93500" y="5003875"/>
                <a:ext cx="1068048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2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279306" y="4152792"/>
              <a:ext cx="145779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 | y)</a:t>
              </a:r>
              <a:endParaRPr lang="en-GB" sz="1900" baseline="-25000" dirty="0" smtClean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7587" y="4067796"/>
              <a:ext cx="136848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/>
                <a:t>| y)</a:t>
              </a:r>
              <a:endParaRPr lang="en-GB" sz="1900" baseline="-25000" dirty="0" smtClean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84308" y="4220082"/>
            <a:ext cx="3462576" cy="2034681"/>
            <a:chOff x="5584308" y="4220082"/>
            <a:chExt cx="3462576" cy="203468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" t="14168" r="4762" b="11945"/>
            <a:stretch/>
          </p:blipFill>
          <p:spPr>
            <a:xfrm>
              <a:off x="5886663" y="4464649"/>
              <a:ext cx="2733001" cy="159775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192444" y="5870042"/>
              <a:ext cx="854440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t</a:t>
              </a:r>
              <a:endParaRPr lang="en-GB" sz="1900" baseline="-25000" dirty="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84308" y="4220082"/>
              <a:ext cx="604709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y</a:t>
              </a:r>
              <a:endParaRPr lang="en-GB" sz="1900" baseline="-25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167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2.8 Probabilistic science: workflow</a:t>
            </a:r>
            <a:endParaRPr lang="en-GB" dirty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00025" y="725488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Research question</a:t>
            </a:r>
          </a:p>
        </p:txBody>
      </p:sp>
      <p:cxnSp>
        <p:nvCxnSpPr>
          <p:cNvPr id="34820" name="Straight Arrow Connector 4"/>
          <p:cNvCxnSpPr>
            <a:cxnSpLocks noChangeShapeType="1"/>
            <a:stCxn id="34819" idx="2"/>
            <a:endCxn id="34821" idx="0"/>
          </p:cNvCxnSpPr>
          <p:nvPr/>
        </p:nvCxnSpPr>
        <p:spPr bwMode="auto">
          <a:xfrm>
            <a:off x="1096963" y="1433513"/>
            <a:ext cx="0" cy="660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0025" y="2093913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y = f(x;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822" name="Text Box 3"/>
          <p:cNvSpPr txBox="1">
            <a:spLocks noChangeArrowheads="1"/>
          </p:cNvSpPr>
          <p:nvPr/>
        </p:nvSpPr>
        <p:spPr bwMode="auto">
          <a:xfrm>
            <a:off x="200025" y="3257550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3" name="Straight Arrow Connector 11"/>
          <p:cNvCxnSpPr>
            <a:cxnSpLocks noChangeShapeType="1"/>
            <a:stCxn id="34821" idx="2"/>
            <a:endCxn id="34822" idx="0"/>
          </p:cNvCxnSpPr>
          <p:nvPr/>
        </p:nvCxnSpPr>
        <p:spPr bwMode="auto">
          <a:xfrm>
            <a:off x="1096963" y="2493963"/>
            <a:ext cx="0" cy="763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4" name="Text Box 3"/>
          <p:cNvSpPr txBox="1">
            <a:spLocks noChangeArrowheads="1"/>
          </p:cNvSpPr>
          <p:nvPr/>
        </p:nvSpPr>
        <p:spPr bwMode="auto">
          <a:xfrm>
            <a:off x="3109913" y="3270250"/>
            <a:ext cx="17938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new data (D)</a:t>
            </a:r>
          </a:p>
        </p:txBody>
      </p:sp>
      <p:sp>
        <p:nvSpPr>
          <p:cNvPr id="34825" name="Text Box 3"/>
          <p:cNvSpPr txBox="1">
            <a:spLocks noChangeArrowheads="1"/>
          </p:cNvSpPr>
          <p:nvPr/>
        </p:nvSpPr>
        <p:spPr bwMode="auto">
          <a:xfrm>
            <a:off x="200025" y="4379913"/>
            <a:ext cx="17954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|D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6" name="Straight Arrow Connector 27"/>
          <p:cNvCxnSpPr>
            <a:cxnSpLocks noChangeShapeType="1"/>
            <a:stCxn id="34822" idx="2"/>
            <a:endCxn id="34825" idx="0"/>
          </p:cNvCxnSpPr>
          <p:nvPr/>
        </p:nvCxnSpPr>
        <p:spPr bwMode="auto">
          <a:xfrm>
            <a:off x="1096963" y="3657600"/>
            <a:ext cx="0" cy="72231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Straight Arrow Connector 30"/>
          <p:cNvCxnSpPr>
            <a:cxnSpLocks noChangeShapeType="1"/>
            <a:stCxn id="34824" idx="2"/>
            <a:endCxn id="24" idx="0"/>
          </p:cNvCxnSpPr>
          <p:nvPr/>
        </p:nvCxnSpPr>
        <p:spPr bwMode="auto">
          <a:xfrm>
            <a:off x="4006851" y="3670300"/>
            <a:ext cx="4269" cy="7110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33"/>
          <p:cNvCxnSpPr>
            <a:cxnSpLocks noChangeShapeType="1"/>
            <a:stCxn id="34821" idx="3"/>
            <a:endCxn id="34824" idx="0"/>
          </p:cNvCxnSpPr>
          <p:nvPr/>
        </p:nvCxnSpPr>
        <p:spPr bwMode="auto">
          <a:xfrm>
            <a:off x="1995488" y="2293938"/>
            <a:ext cx="2011362" cy="976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Text Box 3"/>
          <p:cNvSpPr txBox="1">
            <a:spLocks noChangeArrowheads="1"/>
          </p:cNvSpPr>
          <p:nvPr/>
        </p:nvSpPr>
        <p:spPr bwMode="auto">
          <a:xfrm>
            <a:off x="200025" y="5599113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Provisional answer</a:t>
            </a:r>
          </a:p>
        </p:txBody>
      </p:sp>
      <p:cxnSp>
        <p:nvCxnSpPr>
          <p:cNvPr id="34830" name="Straight Arrow Connector 41"/>
          <p:cNvCxnSpPr>
            <a:cxnSpLocks noChangeShapeType="1"/>
            <a:stCxn id="34825" idx="2"/>
            <a:endCxn id="34829" idx="0"/>
          </p:cNvCxnSpPr>
          <p:nvPr/>
        </p:nvCxnSpPr>
        <p:spPr bwMode="auto">
          <a:xfrm>
            <a:off x="1096963" y="4779963"/>
            <a:ext cx="0" cy="8191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1" name="TextBox 45"/>
          <p:cNvSpPr txBox="1">
            <a:spLocks noChangeArrowheads="1"/>
          </p:cNvSpPr>
          <p:nvPr/>
        </p:nvSpPr>
        <p:spPr bwMode="auto">
          <a:xfrm>
            <a:off x="1096963" y="1459913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>
                <a:latin typeface="Arial" panose="020B0604020202020204" pitchFamily="34" charset="0"/>
              </a:rPr>
              <a:t>Formulate model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2" name="TextBox 46"/>
          <p:cNvSpPr txBox="1">
            <a:spLocks noChangeArrowheads="1"/>
          </p:cNvSpPr>
          <p:nvPr/>
        </p:nvSpPr>
        <p:spPr bwMode="auto">
          <a:xfrm>
            <a:off x="1096963" y="2574925"/>
            <a:ext cx="1438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Assess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3" name="TextBox 47"/>
          <p:cNvSpPr txBox="1">
            <a:spLocks noChangeArrowheads="1"/>
          </p:cNvSpPr>
          <p:nvPr/>
        </p:nvSpPr>
        <p:spPr bwMode="auto">
          <a:xfrm>
            <a:off x="3135313" y="2346325"/>
            <a:ext cx="1438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Get new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4" name="TextBox 48"/>
          <p:cNvSpPr txBox="1">
            <a:spLocks noChangeArrowheads="1"/>
          </p:cNvSpPr>
          <p:nvPr/>
        </p:nvSpPr>
        <p:spPr bwMode="auto">
          <a:xfrm>
            <a:off x="1096962" y="3952013"/>
            <a:ext cx="22787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Update probability</a:t>
            </a:r>
            <a:r>
              <a:rPr lang="en-GB" altLang="en-US" sz="1600" i="1" dirty="0">
                <a:latin typeface="Arial" panose="020B0604020202020204" pitchFamily="34" charset="0"/>
              </a:rPr>
              <a:t>	</a:t>
            </a:r>
            <a:r>
              <a:rPr lang="en-GB" altLang="en-US" sz="1600" i="1" dirty="0" smtClean="0">
                <a:latin typeface="Arial" panose="020B0604020202020204" pitchFamily="34" charset="0"/>
              </a:rPr>
              <a:t>	</a:t>
            </a:r>
            <a:r>
              <a:rPr lang="en-GB" altLang="en-US" sz="1600" i="1" dirty="0" err="1" smtClean="0">
                <a:latin typeface="Arial" panose="020B0604020202020204" pitchFamily="34" charset="0"/>
              </a:rPr>
              <a:t>distrib</a:t>
            </a:r>
            <a:r>
              <a:rPr lang="en-GB" altLang="en-US" sz="1600" i="1" dirty="0" smtClean="0">
                <a:latin typeface="Arial" panose="020B0604020202020204" pitchFamily="34" charset="0"/>
              </a:rPr>
              <a:t>. 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5" name="TextBox 49"/>
          <p:cNvSpPr txBox="1">
            <a:spLocks noChangeArrowheads="1"/>
          </p:cNvSpPr>
          <p:nvPr/>
        </p:nvSpPr>
        <p:spPr bwMode="auto">
          <a:xfrm>
            <a:off x="1096963" y="4891088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Apply model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3812" name="TextBox 50"/>
          <p:cNvSpPr txBox="1">
            <a:spLocks noChangeArrowheads="1"/>
          </p:cNvSpPr>
          <p:nvPr/>
        </p:nvSpPr>
        <p:spPr bwMode="auto">
          <a:xfrm>
            <a:off x="6024263" y="741363"/>
            <a:ext cx="2895600" cy="4708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</a:t>
            </a:r>
            <a:r>
              <a:rPr lang="en-GB" altLang="en-US" sz="2000" u="sng" dirty="0">
                <a:latin typeface="Arial" panose="020B0604020202020204" pitchFamily="34" charset="0"/>
              </a:rPr>
              <a:t>environmental sciences</a:t>
            </a:r>
            <a:r>
              <a:rPr lang="en-GB" altLang="en-US" sz="2000" dirty="0">
                <a:latin typeface="Arial" panose="020B0604020202020204" pitchFamily="34" charset="0"/>
              </a:rPr>
              <a:t> 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>
                <a:latin typeface="Arial" panose="020B0604020202020204" pitchFamily="34" charset="0"/>
              </a:rPr>
              <a:t> is often a big, slow process-based model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P()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is multivariate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big data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Bayesian updating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requires numerical methods such as MCMC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3388" y="4381387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Arrow Connector 30"/>
          <p:cNvCxnSpPr>
            <a:cxnSpLocks noChangeShapeType="1"/>
            <a:stCxn id="24" idx="1"/>
            <a:endCxn id="34825" idx="3"/>
          </p:cNvCxnSpPr>
          <p:nvPr/>
        </p:nvCxnSpPr>
        <p:spPr bwMode="auto">
          <a:xfrm flipH="1" flipV="1">
            <a:off x="1995488" y="4579938"/>
            <a:ext cx="1117900" cy="147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48"/>
          <p:cNvSpPr txBox="1">
            <a:spLocks noChangeArrowheads="1"/>
          </p:cNvSpPr>
          <p:nvPr/>
        </p:nvSpPr>
        <p:spPr bwMode="auto">
          <a:xfrm>
            <a:off x="4006850" y="3761508"/>
            <a:ext cx="1190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Calculate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likelihood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Course philosophy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57557" y="1484280"/>
            <a:ext cx="84228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Understand methods, rather than use as a black-box</a:t>
            </a:r>
            <a:endParaRPr lang="en-GB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b="0"/>
              <a:t>Discern </a:t>
            </a:r>
            <a:r>
              <a:rPr lang="en-GB" sz="2000" b="0" smtClean="0"/>
              <a:t>underlying simplicity </a:t>
            </a:r>
            <a:r>
              <a:rPr lang="en-GB" sz="2000" b="0"/>
              <a:t>in </a:t>
            </a:r>
            <a:r>
              <a:rPr lang="en-GB" sz="2000" b="0" smtClean="0"/>
              <a:t>equations</a:t>
            </a:r>
            <a:r>
              <a:rPr lang="en-GB" sz="2000" b="0"/>
              <a:t>, </a:t>
            </a:r>
            <a:r>
              <a:rPr lang="en-GB" sz="2000" b="0" smtClean="0"/>
              <a:t>statistics, papers ...</a:t>
            </a:r>
            <a:endParaRPr lang="en-GB" sz="2000" b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Design your own statistical model, rather than taking one from the shelf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Know how to implement your statistical model in existing software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... </a:t>
            </a:r>
            <a:r>
              <a:rPr lang="en-GB" sz="2000" smtClean="0"/>
              <a:t>but </a:t>
            </a:r>
            <a:r>
              <a:rPr lang="en-GB" sz="2000" smtClean="0"/>
              <a:t>be </a:t>
            </a:r>
            <a:r>
              <a:rPr lang="en-GB" sz="2000"/>
              <a:t>able to write </a:t>
            </a:r>
            <a:r>
              <a:rPr lang="en-GB" sz="2000" smtClean="0"/>
              <a:t>Bayesian </a:t>
            </a:r>
            <a:r>
              <a:rPr lang="en-GB" sz="2000"/>
              <a:t>algorithms from scratch </a:t>
            </a:r>
            <a:r>
              <a:rPr lang="en-GB" sz="2000" smtClean="0"/>
              <a:t>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Open-Access: </a:t>
            </a:r>
            <a:r>
              <a:rPr lang="en-GB" sz="2000">
                <a:hlinkClick r:id="rId2"/>
              </a:rPr>
              <a:t>https://github.com/NERC-CEH/BayesCourse</a:t>
            </a:r>
            <a:endParaRPr lang="en-GB" sz="2000" smtClean="0"/>
          </a:p>
        </p:txBody>
      </p:sp>
    </p:spTree>
    <p:extLst>
      <p:ext uri="{BB962C8B-B14F-4D97-AF65-F5344CB8AC3E}">
        <p14:creationId xmlns:p14="http://schemas.microsoft.com/office/powerpoint/2010/main" val="26756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4525" y="1374775"/>
            <a:ext cx="5294313" cy="1426791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0" smtClean="0"/>
              <a:t>3. Markov </a:t>
            </a:r>
            <a:r>
              <a:rPr lang="en-GB" sz="3200" b="0" dirty="0" smtClean="0"/>
              <a:t>Chain Monte </a:t>
            </a:r>
            <a:r>
              <a:rPr lang="en-GB" sz="3200" b="0" smtClean="0"/>
              <a:t>Carlo sampling </a:t>
            </a:r>
            <a:r>
              <a:rPr lang="en-GB" sz="3200" b="0" dirty="0" smtClean="0"/>
              <a:t>(MCMC)</a:t>
            </a:r>
            <a:endParaRPr lang="en-GB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1701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i="1" smtClean="0"/>
              <a:t>3.1 How </a:t>
            </a:r>
            <a:r>
              <a:rPr lang="en-GB" i="1" dirty="0" smtClean="0"/>
              <a:t>can we calculate the posterior distribution? 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71463" y="709613"/>
            <a:ext cx="873980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03388" indent="-1703388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have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(1) a prior pdf 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</a:t>
            </a:r>
            <a:r>
              <a:rPr lang="en-GB" altLang="en-US" sz="2000">
                <a:latin typeface="Arial" panose="020B0604020202020204" pitchFamily="34" charset="0"/>
                <a:sym typeface="Symbol" panose="05050102010706020507" pitchFamily="18" charset="2"/>
              </a:rPr>
              <a:t>for </a:t>
            </a:r>
            <a:r>
              <a:rPr lang="en-GB" altLang="en-US" sz="2000" smtClean="0">
                <a:latin typeface="Arial" panose="020B0604020202020204" pitchFamily="34" charset="0"/>
                <a:sym typeface="Symbol" panose="05050102010706020507" pitchFamily="18" charset="2"/>
              </a:rPr>
              <a:t>our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model’s parameters, (2)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new data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.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also know how to calculate the likelihood P(D|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Bayes Theorem tells us that the posterior </a:t>
            </a:r>
            <a:r>
              <a:rPr lang="en-GB" altLang="en-US" sz="2000" i="1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is proportional to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times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P(D|</a:t>
            </a:r>
            <a:r>
              <a:rPr lang="el-GR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how do we </a:t>
            </a:r>
            <a:r>
              <a:rPr lang="en-GB" altLang="en-US" sz="200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calculate that?</a:t>
            </a:r>
            <a:endParaRPr lang="en-GB" altLang="en-US" sz="2000" i="1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Answer: we do not “calculate” a formula for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we sample from it using “Markov Chain Monte Carlo” (MCMC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103563" y="3730010"/>
            <a:ext cx="2894012" cy="2176463"/>
            <a:chOff x="5936247" y="4511477"/>
            <a:chExt cx="2892793" cy="2176482"/>
          </a:xfrm>
        </p:grpSpPr>
        <p:pic>
          <p:nvPicPr>
            <p:cNvPr id="47110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92" y="4511477"/>
              <a:ext cx="2572348" cy="1863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2"/>
            <p:cNvSpPr txBox="1">
              <a:spLocks noChangeArrowheads="1"/>
            </p:cNvSpPr>
            <p:nvPr/>
          </p:nvSpPr>
          <p:spPr bwMode="auto">
            <a:xfrm>
              <a:off x="6327812" y="6410960"/>
              <a:ext cx="24809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1</a:t>
              </a:r>
            </a:p>
          </p:txBody>
        </p:sp>
        <p:sp>
          <p:nvSpPr>
            <p:cNvPr id="47112" name="TextBox 6"/>
            <p:cNvSpPr txBox="1">
              <a:spLocks noChangeArrowheads="1"/>
            </p:cNvSpPr>
            <p:nvPr/>
          </p:nvSpPr>
          <p:spPr bwMode="auto">
            <a:xfrm rot="-5400000">
              <a:off x="5238021" y="5331186"/>
              <a:ext cx="1678128" cy="28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7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3.2 Computational methods for Bayesian estimation</a:t>
            </a:r>
            <a:endParaRPr lang="en-GB"/>
          </a:p>
        </p:txBody>
      </p:sp>
      <p:sp>
        <p:nvSpPr>
          <p:cNvPr id="3" name="TextBox 2">
            <a:hlinkClick r:id="rId2" action="ppaction://hlinkfile"/>
          </p:cNvPr>
          <p:cNvSpPr txBox="1"/>
          <p:nvPr/>
        </p:nvSpPr>
        <p:spPr>
          <a:xfrm>
            <a:off x="3340100" y="3135039"/>
            <a:ext cx="1778000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MCMC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508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</a:t>
            </a:r>
            <a:r>
              <a:rPr lang="en-GB" smtClean="0"/>
              <a:t>hat do you need to know to run a MCMC?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31065" y="1154695"/>
            <a:ext cx="7147774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To sample from p(x)</a:t>
            </a:r>
          </a:p>
          <a:p>
            <a:endParaRPr lang="en-GB" sz="1900"/>
          </a:p>
          <a:p>
            <a:r>
              <a:rPr lang="en-GB" sz="1900" smtClean="0"/>
              <a:t>Required: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ym typeface="Symbol" panose="05050102010706020507" pitchFamily="18" charset="2"/>
              </a:rPr>
              <a:t> {x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,x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}: be able to calculate  = p(x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)/p(x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5635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495800"/>
          </a:xfrm>
        </p:spPr>
        <p:txBody>
          <a:bodyPr/>
          <a:lstStyle/>
          <a:p>
            <a:r>
              <a:rPr lang="nb-NO" dirty="0" smtClean="0"/>
              <a:t>MCMC = </a:t>
            </a:r>
            <a:r>
              <a:rPr lang="nb-NO" u="sng" dirty="0" smtClean="0"/>
              <a:t>Markov Chain</a:t>
            </a:r>
            <a:r>
              <a:rPr lang="nb-NO" dirty="0" smtClean="0"/>
              <a:t> </a:t>
            </a:r>
            <a:r>
              <a:rPr lang="nb-NO" u="sng" dirty="0" smtClean="0"/>
              <a:t>Monte Carlo</a:t>
            </a:r>
            <a:r>
              <a:rPr lang="nb-NO" dirty="0" smtClean="0"/>
              <a:t> sampling</a:t>
            </a:r>
          </a:p>
          <a:p>
            <a:r>
              <a:rPr lang="nb-NO" dirty="0" smtClean="0"/>
              <a:t>It is a method for sampling from a </a:t>
            </a:r>
            <a:r>
              <a:rPr lang="nb-NO" u="sng" dirty="0" smtClean="0"/>
              <a:t>probability distribution</a:t>
            </a:r>
          </a:p>
          <a:p>
            <a:pPr lvl="1"/>
            <a:r>
              <a:rPr lang="nb-NO" dirty="0" smtClean="0"/>
              <a:t>A function p(</a:t>
            </a:r>
            <a:r>
              <a:rPr lang="el-GR" dirty="0" smtClean="0"/>
              <a:t>θ</a:t>
            </a:r>
            <a:r>
              <a:rPr lang="nb-NO" dirty="0" smtClean="0"/>
              <a:t>) on a sampling space Θ = {</a:t>
            </a:r>
            <a:r>
              <a:rPr lang="el-GR" dirty="0" smtClean="0"/>
              <a:t>θ</a:t>
            </a:r>
            <a:r>
              <a:rPr lang="nb-NO" dirty="0" smtClean="0"/>
              <a:t>}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≥ 0</a:t>
            </a:r>
          </a:p>
          <a:p>
            <a:pPr lvl="1"/>
            <a:r>
              <a:rPr lang="nb-NO" dirty="0" smtClean="0">
                <a:sym typeface="Symbol"/>
              </a:rPr>
              <a:t>p(</a:t>
            </a:r>
            <a:r>
              <a:rPr lang="el-GR" dirty="0" smtClean="0"/>
              <a:t>θ</a:t>
            </a:r>
            <a:r>
              <a:rPr lang="nb-NO" dirty="0" smtClean="0"/>
              <a:t>)d</a:t>
            </a:r>
            <a:r>
              <a:rPr lang="el-GR" dirty="0" smtClean="0"/>
              <a:t>θ</a:t>
            </a:r>
            <a:r>
              <a:rPr lang="nb-NO" dirty="0" smtClean="0"/>
              <a:t> = 1</a:t>
            </a:r>
          </a:p>
          <a:p>
            <a:r>
              <a:rPr lang="nb-NO" dirty="0" smtClean="0"/>
              <a:t>Important application: </a:t>
            </a:r>
          </a:p>
          <a:p>
            <a:pPr lvl="1"/>
            <a:r>
              <a:rPr lang="nb-NO" dirty="0" smtClean="0"/>
              <a:t>Θ is the parameter space of a model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represents uncertainty about parameter values</a:t>
            </a:r>
          </a:p>
          <a:p>
            <a:r>
              <a:rPr lang="nb-NO" dirty="0" smtClean="0"/>
              <a:t>MCMC is a subset of Monte Carlo sampling</a:t>
            </a:r>
          </a:p>
          <a:p>
            <a:pPr lvl="1"/>
            <a:r>
              <a:rPr lang="nb-NO" dirty="0" smtClean="0"/>
              <a:t>There are direct and iterative MC sampling methods</a:t>
            </a:r>
          </a:p>
          <a:p>
            <a:pPr lvl="1"/>
            <a:r>
              <a:rPr lang="nb-NO" dirty="0" smtClean="0"/>
              <a:t>MCMC is iterative: it builds up the sample one-by-one</a:t>
            </a:r>
          </a:p>
          <a:p>
            <a:pPr>
              <a:buNone/>
            </a:pPr>
            <a:endParaRPr lang="nb-NO" dirty="0" smtClean="0"/>
          </a:p>
          <a:p>
            <a:pPr lvl="1"/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6150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MC, but </a:t>
            </a:r>
            <a:r>
              <a:rPr lang="nb-NO" u="sng" dirty="0" smtClean="0"/>
              <a:t>not</a:t>
            </a:r>
            <a:r>
              <a:rPr lang="nb-NO" dirty="0" smtClean="0"/>
              <a:t>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887071"/>
          </a:xfrm>
        </p:spPr>
        <p:txBody>
          <a:bodyPr/>
          <a:lstStyle/>
          <a:p>
            <a:r>
              <a:rPr lang="nb-NO" dirty="0" smtClean="0"/>
              <a:t>Example of MC that is not MCMC:</a:t>
            </a:r>
          </a:p>
          <a:p>
            <a:pPr lvl="1"/>
            <a:r>
              <a:rPr lang="nb-NO" dirty="0" smtClean="0"/>
              <a:t>Θ is the unit square (so sampling space is 2-dimensional)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pPr lvl="1"/>
            <a:r>
              <a:rPr lang="nb-NO" i="1" dirty="0" smtClean="0"/>
              <a:t>MC: Generate 5000 candidates uniformly within the unit square, and then throw away the ones too far from the origin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n               &lt;- 5000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xproposed &lt;- cbind( runif(n,0,1), runif(n,0,1)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iaccept      &lt;- xproposed[,1]^2 + xproposed[,2]^2 &lt; 1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                &lt;- xproposed[iaccept,]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Problems with such non-MCMC sampling methods:</a:t>
            </a:r>
          </a:p>
          <a:p>
            <a:pPr lvl="1"/>
            <a:r>
              <a:rPr lang="nb-NO" dirty="0" smtClean="0"/>
              <a:t>Inefficient if sampling space is high-dimensional</a:t>
            </a:r>
          </a:p>
          <a:p>
            <a:endParaRPr lang="nb-NO" dirty="0" smtClean="0"/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7718612" y="3639661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</a:t>
            </a: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 action="ppaction://hlinkfile"/>
              </a:rPr>
              <a:t>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How does MCMC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4" y="784395"/>
            <a:ext cx="8126507" cy="5496014"/>
          </a:xfrm>
        </p:spPr>
        <p:txBody>
          <a:bodyPr/>
          <a:lstStyle/>
          <a:p>
            <a:r>
              <a:rPr lang="nb-NO" dirty="0" smtClean="0"/>
              <a:t>We build our sample from p(</a:t>
            </a:r>
            <a:r>
              <a:rPr lang="el-GR" dirty="0" smtClean="0"/>
              <a:t>θ</a:t>
            </a:r>
            <a:r>
              <a:rPr lang="nb-NO" dirty="0" smtClean="0"/>
              <a:t>) step-by-step. </a:t>
            </a:r>
            <a:r>
              <a:rPr lang="nb-NO" u="sng" dirty="0" smtClean="0"/>
              <a:t>Pseudo-code for all MCMC algorithms</a:t>
            </a:r>
            <a:r>
              <a:rPr lang="nb-NO" dirty="0" smtClean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Start 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rgbClr val="FF0000"/>
                </a:solidFill>
              </a:rPr>
              <a:t>Random walk</a:t>
            </a:r>
            <a:r>
              <a:rPr lang="nb-NO" dirty="0" smtClean="0">
                <a:solidFill>
                  <a:schemeClr val="accent2"/>
                </a:solidFill>
              </a:rPr>
              <a:t> through Θ in such a way that the set of visited points is the desired representative sample</a:t>
            </a:r>
          </a:p>
          <a:p>
            <a:r>
              <a:rPr lang="nb-NO" dirty="0" smtClean="0"/>
              <a:t>”Markov Chain”: random walk where the jump from </a:t>
            </a:r>
            <a:r>
              <a:rPr lang="el-GR" dirty="0" smtClean="0"/>
              <a:t>θ</a:t>
            </a:r>
            <a:r>
              <a:rPr lang="nb-NO" dirty="0" smtClean="0"/>
              <a:t>(t) to </a:t>
            </a:r>
            <a:r>
              <a:rPr lang="el-GR" dirty="0" smtClean="0"/>
              <a:t>θ</a:t>
            </a:r>
            <a:r>
              <a:rPr lang="nb-NO" dirty="0" smtClean="0"/>
              <a:t>(t+1) is independent of </a:t>
            </a:r>
            <a:r>
              <a:rPr lang="el-GR" dirty="0" smtClean="0"/>
              <a:t>θ</a:t>
            </a:r>
            <a:r>
              <a:rPr lang="nb-NO" dirty="0" smtClean="0"/>
              <a:t>(0) .. </a:t>
            </a:r>
            <a:r>
              <a:rPr lang="el-GR" dirty="0" smtClean="0"/>
              <a:t>θ</a:t>
            </a:r>
            <a:r>
              <a:rPr lang="nb-NO" dirty="0" smtClean="0"/>
              <a:t>(t-1) </a:t>
            </a:r>
          </a:p>
          <a:p>
            <a:pPr>
              <a:buFont typeface="Arial" pitchFamily="34" charset="0"/>
              <a:buChar char="•"/>
            </a:pPr>
            <a:r>
              <a:rPr lang="nb-NO" u="sng" dirty="0" smtClean="0"/>
              <a:t>Pseudo-code for the Metropolis algorithm </a:t>
            </a:r>
            <a:r>
              <a:rPr lang="nb-NO" dirty="0" smtClean="0"/>
              <a:t>(one of many MCMC algorithms):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1. Choose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(i=0) </a:t>
            </a:r>
            <a:r>
              <a:rPr lang="nb-NO" dirty="0" smtClean="0">
                <a:solidFill>
                  <a:schemeClr val="accent2"/>
                </a:solidFill>
              </a:rPr>
              <a:t>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2. Jump </a:t>
            </a:r>
            <a:r>
              <a:rPr lang="nb-NO" dirty="0" smtClean="0">
                <a:solidFill>
                  <a:srgbClr val="FF0000"/>
                </a:solidFill>
              </a:rPr>
              <a:t>randomly</a:t>
            </a:r>
            <a:r>
              <a:rPr lang="nb-NO" dirty="0" smtClean="0">
                <a:solidFill>
                  <a:schemeClr val="accent2"/>
                </a:solidFill>
              </a:rPr>
              <a:t> to a new ”candidate” point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3. Calculate the Metropolis ratio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 = </a:t>
            </a:r>
            <a:r>
              <a:rPr lang="nb-NO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dirty="0" smtClean="0">
                <a:solidFill>
                  <a:srgbClr val="FF0000"/>
                </a:solidFill>
              </a:rPr>
              <a:t>’) /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baseline="30000" dirty="0" smtClean="0">
                <a:solidFill>
                  <a:srgbClr val="FF0000"/>
                </a:solidFill>
              </a:rPr>
              <a:t>(i)</a:t>
            </a:r>
            <a:r>
              <a:rPr lang="nb-NO" dirty="0" smtClean="0">
                <a:solidFill>
                  <a:srgbClr val="FF0000"/>
                </a:solidFill>
              </a:rPr>
              <a:t>)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 </a:t>
            </a:r>
            <a:endParaRPr lang="nb-NO" dirty="0" smtClean="0">
              <a:solidFill>
                <a:schemeClr val="accent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4.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</a:t>
            </a:r>
            <a:r>
              <a:rPr lang="nb-NO" dirty="0" smtClean="0">
                <a:solidFill>
                  <a:schemeClr val="accent2"/>
                </a:solidFill>
              </a:rPr>
              <a:t>≥ 1, accept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5.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&lt; 1,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accept the candidate with</a:t>
            </a:r>
            <a:r>
              <a:rPr lang="nb-NO" dirty="0" smtClean="0">
                <a:solidFill>
                  <a:srgbClr val="FF0000"/>
                </a:solidFill>
              </a:rPr>
              <a:t> probability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,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6. Otherwise reject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 (i)</a:t>
            </a:r>
            <a:endParaRPr lang="nb-NO" dirty="0" smtClean="0">
              <a:solidFill>
                <a:schemeClr val="accent2"/>
              </a:solidFill>
              <a:sym typeface="Symbol"/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7. Go to step 2 unless the desired sample size is reached</a:t>
            </a:r>
            <a:endParaRPr lang="nb-NO" dirty="0" smtClean="0">
              <a:solidFill>
                <a:schemeClr val="accent2"/>
              </a:solidFill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919386" y="4008144"/>
            <a:ext cx="2082955" cy="221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93284"/>
            <a:ext cx="8686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34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860" y="0"/>
            <a:ext cx="9144000" cy="517525"/>
          </a:xfrm>
        </p:spPr>
        <p:txBody>
          <a:bodyPr/>
          <a:lstStyle/>
          <a:p>
            <a:r>
              <a:rPr lang="nb-NO" dirty="0" smtClean="0"/>
              <a:t>Example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09" y="757500"/>
            <a:ext cx="8323730" cy="1887071"/>
          </a:xfrm>
        </p:spPr>
        <p:txBody>
          <a:bodyPr/>
          <a:lstStyle/>
          <a:p>
            <a:r>
              <a:rPr lang="nb-NO" dirty="0" smtClean="0"/>
              <a:t>Same example as before:</a:t>
            </a:r>
          </a:p>
          <a:p>
            <a:pPr lvl="1"/>
            <a:r>
              <a:rPr lang="nb-NO" dirty="0" smtClean="0"/>
              <a:t>Θ is the unit square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400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pratio &lt;- function(xa,xb) { (xa[1]^2 + xa[2]^2 &lt; 1)  &amp;&amp;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                                  (xa[1]&gt;=0) </a:t>
            </a:r>
            <a:r>
              <a:rPr lang="nb-NO" sz="1800" smtClean="0">
                <a:solidFill>
                  <a:schemeClr val="accent2"/>
                </a:solidFill>
              </a:rPr>
              <a:t>&amp;&amp; (</a:t>
            </a:r>
            <a:r>
              <a:rPr lang="nb-NO" sz="1800" dirty="0" smtClean="0">
                <a:solidFill>
                  <a:schemeClr val="accent2"/>
                </a:solidFill>
              </a:rPr>
              <a:t>xa[2]&gt;=</a:t>
            </a:r>
            <a:r>
              <a:rPr lang="nb-NO" sz="1800" smtClean="0">
                <a:solidFill>
                  <a:schemeClr val="accent2"/>
                </a:solidFill>
              </a:rPr>
              <a:t>0) </a:t>
            </a:r>
            <a:r>
              <a:rPr lang="nb-NO" sz="1800" dirty="0" smtClean="0">
                <a:solidFill>
                  <a:schemeClr val="accent2"/>
                </a:solidFill>
              </a:rPr>
              <a:t>}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n  &lt;- 5000 ; x &lt;- vector("list",n) ; x[[1]] &lt;- c(0,0)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for (i in 2:n) {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xproposed &lt;- x[[i-1]] + runif(2,-1,1)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if ( runif(1,0,1) &lt; pratio( xproposed, x[[i-1]])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xproposed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else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x[[i-1]]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end }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Advantages of MCMC:</a:t>
            </a:r>
          </a:p>
          <a:p>
            <a:pPr lvl="1"/>
            <a:r>
              <a:rPr lang="nb-NO" dirty="0" smtClean="0"/>
              <a:t>Relatively efficient if sampling space is high-dimensional</a:t>
            </a:r>
          </a:p>
          <a:p>
            <a:pPr lvl="1"/>
            <a:r>
              <a:rPr lang="nb-NO" dirty="0" smtClean="0"/>
              <a:t>Metropolis: Only probability </a:t>
            </a:r>
            <a:r>
              <a:rPr lang="nb-NO" i="1" u="sng" dirty="0" smtClean="0"/>
              <a:t>ratios</a:t>
            </a:r>
            <a:r>
              <a:rPr lang="nb-NO" dirty="0" smtClean="0"/>
              <a:t> need to be known: p(</a:t>
            </a:r>
            <a:r>
              <a:rPr lang="el-GR" dirty="0" smtClean="0"/>
              <a:t>θ</a:t>
            </a:r>
            <a:r>
              <a:rPr lang="nb-NO" baseline="-25000" dirty="0" smtClean="0"/>
              <a:t>A</a:t>
            </a:r>
            <a:r>
              <a:rPr lang="nb-NO" dirty="0" smtClean="0"/>
              <a:t>) / p(</a:t>
            </a:r>
            <a:r>
              <a:rPr lang="el-GR" dirty="0" smtClean="0"/>
              <a:t>θ</a:t>
            </a:r>
            <a:r>
              <a:rPr lang="nb-NO" baseline="-25000" dirty="0" smtClean="0"/>
              <a:t>B</a:t>
            </a:r>
            <a:r>
              <a:rPr lang="nb-NO" dirty="0" smtClean="0"/>
              <a:t>)</a:t>
            </a:r>
          </a:p>
          <a:p>
            <a:endParaRPr lang="nb-NO" dirty="0" smtClean="0"/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7485522" y="3397606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</a:t>
            </a: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 action="ppaction://hlinkfile"/>
              </a:rPr>
              <a:t>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Other examples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7820"/>
            <a:ext cx="7772400" cy="1887071"/>
          </a:xfrm>
        </p:spPr>
        <p:txBody>
          <a:bodyPr/>
          <a:lstStyle/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monovariate</a:t>
            </a:r>
            <a:r>
              <a:rPr lang="nb-NO" dirty="0" smtClean="0"/>
              <a:t>, unknown distribution on [-Inf,Inf]</a:t>
            </a:r>
          </a:p>
          <a:p>
            <a:pPr lvl="1"/>
            <a:r>
              <a:rPr lang="nb-NO" dirty="0" smtClean="0"/>
              <a:t>p(xa)/p(xb) = exp(xb^2-xa^2)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exp(xb[1]^2-xa[1]^2) * exp(xb[2]^2-xa[2]^2)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</a:t>
            </a:r>
            <a:r>
              <a:rPr lang="nb-NO" dirty="0" smtClean="0">
                <a:solidFill>
                  <a:srgbClr val="FF0000"/>
                </a:solidFill>
              </a:rPr>
              <a:t>disjoint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 (xa[1]^2 + xa[2]^2 &lt; 1)                 ||</a:t>
            </a:r>
          </a:p>
          <a:p>
            <a:pPr lvl="1">
              <a:buNone/>
            </a:pPr>
            <a:r>
              <a:rPr lang="nb-NO" dirty="0" smtClean="0"/>
              <a:t>                          ((xa[1]-2)^2 + (xa[2]-0.5)^2 &lt; 0.5)</a:t>
            </a:r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8296195" y="12281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</a:t>
            </a: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 action="ppaction://hlinkfile"/>
              </a:rPr>
              <a:t>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8283390" y="2169443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</a:t>
            </a:r>
            <a:r>
              <a:rPr kumimoji="0" lang="nb-NO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R-program</a:t>
            </a:r>
            <a:r>
              <a:rPr kumimoji="0" lang="nb-NO" sz="9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 action="ppaction://hlinkfile"/>
              </a:rPr>
              <a:t>MCMC.Rmd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hlinkClick r:id="rId2" action="ppaction://hlinkfile"/>
          </p:cNvPr>
          <p:cNvSpPr/>
          <p:nvPr/>
        </p:nvSpPr>
        <p:spPr bwMode="auto">
          <a:xfrm>
            <a:off x="8287233" y="38189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</a:t>
            </a: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3" action="ppaction://hlinkfile"/>
              </a:rPr>
              <a:t>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Using MCMC to do Bayesian 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771525"/>
            <a:ext cx="8098971" cy="5749925"/>
          </a:xfrm>
        </p:spPr>
        <p:txBody>
          <a:bodyPr/>
          <a:lstStyle/>
          <a:p>
            <a:r>
              <a:rPr lang="en-GB" dirty="0" smtClean="0"/>
              <a:t>Say we have a model y = 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 +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dirty="0" smtClean="0"/>
              <a:t> * t,</a:t>
            </a:r>
            <a:r>
              <a:rPr lang="el-GR" dirty="0" smtClean="0"/>
              <a:t> </a:t>
            </a:r>
            <a:r>
              <a:rPr lang="en-GB" dirty="0" smtClean="0"/>
              <a:t>but we do not know the appropriate values of </a:t>
            </a:r>
            <a:r>
              <a:rPr lang="el-GR" dirty="0" smtClean="0"/>
              <a:t>θ</a:t>
            </a:r>
            <a:r>
              <a:rPr lang="en-GB" dirty="0" smtClean="0"/>
              <a:t> = {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,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sz="2400" dirty="0" smtClean="0"/>
              <a:t>}</a:t>
            </a:r>
            <a:endParaRPr lang="en-GB" dirty="0" smtClean="0"/>
          </a:p>
          <a:p>
            <a:pPr lvl="1"/>
            <a:r>
              <a:rPr lang="en-GB" dirty="0" smtClean="0"/>
              <a:t>Uncertainty about parameters </a:t>
            </a:r>
            <a:r>
              <a:rPr lang="el-GR" dirty="0" smtClean="0"/>
              <a:t>θ</a:t>
            </a:r>
            <a:r>
              <a:rPr lang="en-GB" dirty="0" smtClean="0"/>
              <a:t>, expressed as </a:t>
            </a:r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{ Uniform[0,10], Uniform[0,1] }</a:t>
            </a:r>
          </a:p>
          <a:p>
            <a:r>
              <a:rPr lang="en-GB" dirty="0" smtClean="0"/>
              <a:t>Say we then get some data: D(t=10) = 6.09 ± 1.83, D(t=20) = 8.81 ± 2.64, D(t=30) = 10.66 ± 3.27</a:t>
            </a:r>
          </a:p>
          <a:p>
            <a:pPr lvl="1"/>
            <a:r>
              <a:rPr lang="en-GB" dirty="0" smtClean="0"/>
              <a:t>Uncertainty about measurement error expressed as Gaussian distributions with mean </a:t>
            </a:r>
            <a:r>
              <a:rPr lang="el-GR" dirty="0" smtClean="0"/>
              <a:t>μ</a:t>
            </a:r>
            <a:r>
              <a:rPr lang="en-GB" dirty="0" smtClean="0"/>
              <a:t>=0 and standard deviations </a:t>
            </a:r>
            <a:r>
              <a:rPr lang="el-GR" dirty="0" smtClean="0"/>
              <a:t>σ</a:t>
            </a:r>
            <a:r>
              <a:rPr lang="en-GB" baseline="-25000" dirty="0" err="1" smtClean="0"/>
              <a:t>i</a:t>
            </a:r>
            <a:r>
              <a:rPr lang="en-GB" dirty="0" smtClean="0"/>
              <a:t>=1.83, 2.64, 3.27</a:t>
            </a:r>
          </a:p>
          <a:p>
            <a:r>
              <a:rPr lang="en-GB" dirty="0" smtClean="0"/>
              <a:t>How much have the data reduced the uncertainty about the parameters: What is P(</a:t>
            </a:r>
            <a:r>
              <a:rPr lang="el-GR" dirty="0" smtClean="0"/>
              <a:t>θ</a:t>
            </a:r>
            <a:r>
              <a:rPr lang="en-GB" dirty="0" smtClean="0"/>
              <a:t>|D)?</a:t>
            </a:r>
          </a:p>
          <a:p>
            <a:pPr lvl="1"/>
            <a:r>
              <a:rPr lang="en-GB" dirty="0" err="1" smtClean="0">
                <a:solidFill>
                  <a:srgbClr val="FF0000"/>
                </a:solidFill>
              </a:rPr>
              <a:t>Bayes</a:t>
            </a:r>
            <a:r>
              <a:rPr lang="en-GB" dirty="0" smtClean="0">
                <a:solidFill>
                  <a:srgbClr val="FF0000"/>
                </a:solidFill>
              </a:rPr>
              <a:t>’ Theorem: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|D) =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/ P(D)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“prior”,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“likelihood</a:t>
            </a:r>
            <a:r>
              <a:rPr lang="en-GB" smtClean="0"/>
              <a:t>”, </a:t>
            </a:r>
            <a:r>
              <a:rPr lang="en-GB" smtClean="0">
                <a:solidFill>
                  <a:srgbClr val="FF0000"/>
                </a:solidFill>
              </a:rPr>
              <a:t>P(D)</a:t>
            </a:r>
            <a:r>
              <a:rPr lang="en-GB" smtClean="0"/>
              <a:t> </a:t>
            </a:r>
            <a:r>
              <a:rPr lang="en-GB" dirty="0" smtClean="0"/>
              <a:t>= “integrated likelihood”</a:t>
            </a:r>
          </a:p>
        </p:txBody>
      </p:sp>
    </p:spTree>
    <p:extLst>
      <p:ext uri="{BB962C8B-B14F-4D97-AF65-F5344CB8AC3E}">
        <p14:creationId xmlns:p14="http://schemas.microsoft.com/office/powerpoint/2010/main" val="17955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19125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Contents</a:t>
            </a:r>
          </a:p>
        </p:txBody>
      </p:sp>
      <p:sp>
        <p:nvSpPr>
          <p:cNvPr id="6147" name="Text Box 18"/>
          <p:cNvSpPr txBox="1">
            <a:spLocks noChangeArrowheads="1"/>
          </p:cNvSpPr>
          <p:nvPr/>
        </p:nvSpPr>
        <p:spPr bwMode="auto">
          <a:xfrm>
            <a:off x="1877147" y="1182871"/>
            <a:ext cx="6935787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Models and 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endParaRPr lang="en-GB" altLang="en-US" sz="20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Bayesian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GB" altLang="en-US" sz="2000" smtClean="0">
                <a:latin typeface="Arial" panose="020B0604020202020204" pitchFamily="34" charset="0"/>
              </a:rPr>
              <a:t>approach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sz="2000" smtClean="0">
                <a:latin typeface="Arial" panose="020B0604020202020204" pitchFamily="34" charset="0"/>
              </a:rPr>
              <a:t>Markov </a:t>
            </a:r>
            <a:r>
              <a:rPr lang="en-GB" sz="2000">
                <a:latin typeface="Arial" panose="020B0604020202020204" pitchFamily="34" charset="0"/>
              </a:rPr>
              <a:t>Chain Monte Carlo sampling (</a:t>
            </a:r>
            <a:r>
              <a:rPr lang="en-GB" sz="2000">
                <a:solidFill>
                  <a:srgbClr val="FF0000"/>
                </a:solidFill>
                <a:latin typeface="Arial" panose="020B0604020202020204" pitchFamily="34" charset="0"/>
              </a:rPr>
              <a:t>MCMC</a:t>
            </a:r>
            <a:r>
              <a:rPr lang="en-GB" sz="2000" smtClean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EXAMPLE</a:t>
            </a:r>
            <a:r>
              <a:rPr lang="en-GB" altLang="en-US" sz="2000">
                <a:latin typeface="Arial" panose="020B0604020202020204" pitchFamily="34" charset="0"/>
              </a:rPr>
              <a:t>: Bayesian Calibration (BC)</a:t>
            </a:r>
            <a:br>
              <a:rPr lang="en-GB" altLang="en-US" sz="2000">
                <a:latin typeface="Arial" panose="020B0604020202020204" pitchFamily="34" charset="0"/>
              </a:rPr>
            </a:br>
            <a:r>
              <a:rPr lang="en-GB" altLang="en-US" sz="2000">
                <a:latin typeface="Arial" panose="020B0604020202020204" pitchFamily="34" charset="0"/>
              </a:rPr>
              <a:t>of forest model </a:t>
            </a:r>
            <a:r>
              <a:rPr lang="en-GB" altLang="en-US" sz="2000" smtClean="0">
                <a:latin typeface="Arial" panose="020B0604020202020204" pitchFamily="34" charset="0"/>
              </a:rPr>
              <a:t>BASFOR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Bayesian </a:t>
            </a:r>
            <a:r>
              <a:rPr lang="en-GB" altLang="en-US" sz="2000">
                <a:latin typeface="Arial" panose="020B0604020202020204" pitchFamily="34" charset="0"/>
              </a:rPr>
              <a:t>tower of </a:t>
            </a:r>
            <a:r>
              <a:rPr lang="en-GB" altLang="en-US" sz="2000" smtClean="0">
                <a:latin typeface="Arial" panose="020B0604020202020204" pitchFamily="34" charset="0"/>
              </a:rPr>
              <a:t>Babel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Projects </a:t>
            </a:r>
            <a:r>
              <a:rPr lang="en-GB" altLang="en-US" sz="2000" dirty="0">
                <a:latin typeface="Arial" panose="020B0604020202020204" pitchFamily="34" charset="0"/>
              </a:rPr>
              <a:t>at CEH that use probability theory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Likelihood function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= P(D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|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This week's course programme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Reading mathematical notation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1030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Model-data mismatch for data-point i</a:t>
              </a:r>
            </a:p>
          </p:txBody>
        </p:sp>
        <p:sp>
          <p:nvSpPr>
            <p:cNvPr id="1033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GAUSSIAN</a:t>
              </a:r>
            </a:p>
          </p:txBody>
        </p:sp>
        <p:cxnSp>
          <p:nvCxnSpPr>
            <p:cNvPr id="1034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035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MULTIPLICATION </a:t>
              </a:r>
              <a:r>
                <a:rPr lang="en-GB" sz="1800">
                  <a:solidFill>
                    <a:srgbClr val="FF0000"/>
                  </a:solidFill>
                  <a:sym typeface="Symbol" pitchFamily="18" charset="2"/>
                </a:rPr>
                <a:t></a:t>
              </a:r>
              <a:r>
                <a:rPr lang="en-GB" sz="1800">
                  <a:solidFill>
                    <a:srgbClr val="FF0000"/>
                  </a:solidFill>
                </a:rPr>
                <a:t> information from different data-points considered uncorrelated</a:t>
              </a:r>
            </a:p>
          </p:txBody>
        </p:sp>
        <p:cxnSp>
          <p:nvCxnSpPr>
            <p:cNvPr id="1036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</p:spPr>
        </p:cxnSp>
        <p:sp>
          <p:nvSpPr>
            <p:cNvPr id="1037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most common likelihood function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endParaRPr lang="en-GB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3" imgW="2070000" imgH="457200" progId="Equation.3">
                  <p:embed/>
                </p:oleObj>
              </mc:Choice>
              <mc:Fallback>
                <p:oleObj name="Equation" r:id="rId3" imgW="2070000" imgH="457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4000"/>
              <a:t>P(D|</a:t>
            </a:r>
            <a:r>
              <a:rPr lang="en-GB" sz="4000">
                <a:sym typeface="Symbol" pitchFamily="18" charset="2"/>
              </a:rPr>
              <a:t></a:t>
            </a:r>
            <a:r>
              <a:rPr lang="en-GB" sz="4000"/>
              <a:t>)  =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5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03" y="1389540"/>
            <a:ext cx="5576048" cy="2034988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EXERCISES using R:</a:t>
            </a:r>
            <a:br>
              <a:rPr lang="en-GB" sz="2400" dirty="0" smtClean="0"/>
            </a:b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 file:</a:t>
            </a:r>
            <a:r>
              <a:rPr lang="en-GB" sz="2400" smtClean="0"/>
              <a:t/>
            </a:r>
            <a:br>
              <a:rPr lang="en-GB" sz="2400" smtClean="0"/>
            </a:br>
            <a:r>
              <a:rPr lang="en-GB" sz="2400" smtClean="0"/>
              <a:t>'</a:t>
            </a:r>
            <a:r>
              <a:rPr lang="en-GB" sz="2400" u="sng" smtClean="0">
                <a:hlinkClick r:id="rId2" action="ppaction://hlinkfile"/>
              </a:rPr>
              <a:t>MCMC.Rmd</a:t>
            </a:r>
            <a:r>
              <a:rPr lang="en-GB" sz="2400"/>
              <a:t>'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803042" y="4864511"/>
            <a:ext cx="5476309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1900" smtClean="0"/>
              <a:t>But maybe first discuss how R Markdown works ... (file '</a:t>
            </a:r>
            <a:r>
              <a:rPr lang="en-GB" sz="1900" u="sng" smtClean="0">
                <a:hlinkClick r:id="rId3" action="ppaction://hlinkfile"/>
              </a:rPr>
              <a:t>RMarkdown.Rmd</a:t>
            </a:r>
            <a:r>
              <a:rPr lang="en-GB" sz="1900" u="sng" smtClean="0"/>
              <a:t>'</a:t>
            </a:r>
            <a:r>
              <a:rPr lang="en-GB" sz="1900" smtClean="0"/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42627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 smtClean="0"/>
              <a:t>Troubleshooting</a:t>
            </a:r>
            <a:endParaRPr lang="en-GB" sz="2400" dirty="0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76225" y="814388"/>
            <a:ext cx="3757613" cy="32543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Problems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MCMC: Chain does not converge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parameter pdf looks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predictions look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GB" sz="180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964113" y="852488"/>
            <a:ext cx="3757612" cy="5727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Solutions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Make chain longer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Change proposal (mean step length, reflection algorithm,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prior (include more information)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likelihood function (include more information, account for representativity error, account for correlations between measurement errors)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model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the interpretation of the model (what outputs is it supposed to produce correctly: diurnal/daily/weekly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6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 Unicode MS" pitchFamily="34" charset="-128"/>
              </a:rPr>
              <a:t>FAQ – Bayesian Calibration &amp; MCMC</a:t>
            </a:r>
            <a:endParaRPr lang="en-GB" dirty="0">
              <a:latin typeface="Arial Unicode MS" pitchFamily="34" charset="-128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13" y="1206500"/>
            <a:ext cx="8308975" cy="4445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9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36538" y="676275"/>
            <a:ext cx="8758237" cy="6063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GB" sz="2000" i="1" dirty="0"/>
              <a:t>- Which BC </a:t>
            </a:r>
            <a:r>
              <a:rPr lang="en-GB" sz="2000" i="1" dirty="0">
                <a:solidFill>
                  <a:srgbClr val="FF0000"/>
                </a:solidFill>
              </a:rPr>
              <a:t>algorithm</a:t>
            </a:r>
            <a:r>
              <a:rPr lang="en-GB" sz="2000" i="1" dirty="0"/>
              <a:t> should I use?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Where can I </a:t>
            </a:r>
            <a:r>
              <a:rPr lang="en-GB" sz="2000" i="1" dirty="0">
                <a:solidFill>
                  <a:srgbClr val="FF0000"/>
                </a:solidFill>
              </a:rPr>
              <a:t>read more</a:t>
            </a:r>
            <a:r>
              <a:rPr lang="en-GB" sz="2000" i="1" dirty="0"/>
              <a:t> about the BC methods?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Can BC handle </a:t>
            </a:r>
            <a:r>
              <a:rPr lang="en-GB" sz="2000" i="1" dirty="0">
                <a:solidFill>
                  <a:srgbClr val="FF0000"/>
                </a:solidFill>
              </a:rPr>
              <a:t>correlations</a:t>
            </a:r>
            <a:r>
              <a:rPr lang="en-GB" sz="2000" i="1" dirty="0"/>
              <a:t> between parameters?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we do if measurement </a:t>
            </a:r>
            <a:r>
              <a:rPr lang="en-GB" sz="2000" i="1" dirty="0">
                <a:solidFill>
                  <a:srgbClr val="FF0000"/>
                </a:solidFill>
              </a:rPr>
              <a:t>errors</a:t>
            </a:r>
            <a:r>
              <a:rPr lang="en-GB" sz="2000" i="1" dirty="0"/>
              <a:t> are </a:t>
            </a:r>
            <a:r>
              <a:rPr lang="en-GB" sz="2000" i="1" dirty="0">
                <a:solidFill>
                  <a:srgbClr val="FF0000"/>
                </a:solidFill>
              </a:rPr>
              <a:t>not independent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Does it matter whether we </a:t>
            </a:r>
            <a:r>
              <a:rPr lang="en-GB" sz="2000" i="1" dirty="0">
                <a:solidFill>
                  <a:srgbClr val="FF0000"/>
                </a:solidFill>
              </a:rPr>
              <a:t>use all data at the same time or in steps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The example codes are in </a:t>
            </a:r>
            <a:r>
              <a:rPr lang="en-GB" sz="2000" i="1" dirty="0" err="1" smtClean="0"/>
              <a:t>Matlab</a:t>
            </a:r>
            <a:r>
              <a:rPr lang="en-GB" sz="2000" i="1" dirty="0" smtClean="0"/>
              <a:t> and R: </a:t>
            </a:r>
            <a:r>
              <a:rPr lang="en-GB" sz="2000" i="1" dirty="0"/>
              <a:t>what if I work in a </a:t>
            </a:r>
            <a:r>
              <a:rPr lang="en-GB" sz="2000" i="1" dirty="0">
                <a:solidFill>
                  <a:srgbClr val="FF0000"/>
                </a:solidFill>
              </a:rPr>
              <a:t>different programming language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distribution should I use for the </a:t>
            </a:r>
            <a:r>
              <a:rPr lang="en-GB" sz="2000" i="1" dirty="0">
                <a:solidFill>
                  <a:srgbClr val="FF0000"/>
                </a:solidFill>
              </a:rPr>
              <a:t>prior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is </a:t>
            </a:r>
            <a:r>
              <a:rPr lang="en-GB" sz="2000" i="1" dirty="0">
                <a:solidFill>
                  <a:srgbClr val="FF0000"/>
                </a:solidFill>
              </a:rPr>
              <a:t>burn-in</a:t>
            </a:r>
            <a:r>
              <a:rPr lang="en-GB" sz="2000" i="1" dirty="0"/>
              <a:t> and do I need it?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How do I make the </a:t>
            </a:r>
            <a:r>
              <a:rPr lang="en-GB" sz="2000" i="1" dirty="0">
                <a:solidFill>
                  <a:srgbClr val="FF0000"/>
                </a:solidFill>
              </a:rPr>
              <a:t>proposal algorithm</a:t>
            </a:r>
            <a:r>
              <a:rPr lang="en-GB" sz="2000" i="1" dirty="0"/>
              <a:t> of my MCMC method more efficient?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Is there any point in using </a:t>
            </a:r>
            <a:r>
              <a:rPr lang="en-GB" sz="2000" i="1" dirty="0">
                <a:solidFill>
                  <a:srgbClr val="FF0000"/>
                </a:solidFill>
              </a:rPr>
              <a:t>more than one chain</a:t>
            </a:r>
            <a:r>
              <a:rPr lang="en-GB" sz="2000" i="1" dirty="0"/>
              <a:t> in MCMC?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</a:t>
            </a:r>
            <a:r>
              <a:rPr lang="en-GB" sz="2000" i="1" dirty="0">
                <a:solidFill>
                  <a:srgbClr val="FF0000"/>
                </a:solidFill>
              </a:rPr>
              <a:t>MCMC crashes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MCMC does not </a:t>
            </a:r>
            <a:r>
              <a:rPr lang="en-GB" sz="2000" i="1" dirty="0">
                <a:solidFill>
                  <a:srgbClr val="FF0000"/>
                </a:solidFill>
              </a:rPr>
              <a:t>converge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sample from the </a:t>
            </a:r>
            <a:r>
              <a:rPr lang="en-GB" sz="2000" i="1" dirty="0">
                <a:solidFill>
                  <a:srgbClr val="FF0000"/>
                </a:solidFill>
              </a:rPr>
              <a:t>posterior parameter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>
                <a:solidFill>
                  <a:srgbClr val="FF0000"/>
                </a:solidFill>
              </a:rPr>
              <a:t> looks wrong</a:t>
            </a:r>
            <a:r>
              <a:rPr lang="en-GB" sz="2000" i="1" dirty="0"/>
              <a:t>, or if the </a:t>
            </a:r>
            <a:r>
              <a:rPr lang="en-GB" sz="2000" i="1" dirty="0">
                <a:solidFill>
                  <a:srgbClr val="FF0000"/>
                </a:solidFill>
              </a:rPr>
              <a:t>posterior predictions of model output variables look wrong</a:t>
            </a:r>
            <a:r>
              <a:rPr lang="en-GB" sz="2000" i="1" dirty="0"/>
              <a:t>?</a:t>
            </a:r>
            <a:endParaRPr lang="en-GB" sz="2000" dirty="0"/>
          </a:p>
        </p:txBody>
      </p:sp>
      <p:sp>
        <p:nvSpPr>
          <p:cNvPr id="1076229" name="Rectangle 5"/>
          <p:cNvSpPr>
            <a:spLocks noChangeArrowheads="1"/>
          </p:cNvSpPr>
          <p:nvPr/>
        </p:nvSpPr>
        <p:spPr bwMode="auto">
          <a:xfrm>
            <a:off x="0" y="0"/>
            <a:ext cx="9144000" cy="4603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FAQ – Bayesian </a:t>
            </a:r>
            <a:r>
              <a:rPr lang="en-GB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Calibration &amp; MCMC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4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you need to know about MCMC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30605"/>
            <a:ext cx="7772400" cy="4800600"/>
          </a:xfrm>
        </p:spPr>
        <p:txBody>
          <a:bodyPr/>
          <a:lstStyle/>
          <a:p>
            <a:r>
              <a:rPr lang="nb-NO" u="sng" dirty="0" smtClean="0"/>
              <a:t>Mixing</a:t>
            </a:r>
            <a:r>
              <a:rPr lang="nb-NO" dirty="0" smtClean="0"/>
              <a:t> : </a:t>
            </a:r>
            <a:r>
              <a:rPr lang="nb-NO" b="0" i="1" dirty="0" smtClean="0"/>
              <a:t>is it fast enough?</a:t>
            </a:r>
            <a:endParaRPr lang="nb-NO" b="0" i="1" u="sng" dirty="0" smtClean="0"/>
          </a:p>
          <a:p>
            <a:r>
              <a:rPr lang="nb-NO" u="sng" dirty="0" smtClean="0"/>
              <a:t>Burn-in</a:t>
            </a:r>
            <a:r>
              <a:rPr lang="nb-NO" dirty="0" smtClean="0"/>
              <a:t> : </a:t>
            </a:r>
            <a:r>
              <a:rPr lang="nb-NO" b="0" i="1" dirty="0" smtClean="0"/>
              <a:t>have we accounted for it?</a:t>
            </a:r>
          </a:p>
          <a:p>
            <a:r>
              <a:rPr lang="nb-NO" u="sng" dirty="0" smtClean="0"/>
              <a:t>Convergence</a:t>
            </a:r>
            <a:r>
              <a:rPr lang="nb-NO" dirty="0" smtClean="0"/>
              <a:t> : </a:t>
            </a:r>
            <a:r>
              <a:rPr lang="nb-NO" b="0" i="1" dirty="0" smtClean="0"/>
              <a:t>has our MCMC reached it?</a:t>
            </a:r>
          </a:p>
          <a:p>
            <a:pPr lvl="1"/>
            <a:r>
              <a:rPr lang="nb-NO" dirty="0" smtClean="0"/>
              <a:t>Use of multiple chains</a:t>
            </a:r>
          </a:p>
          <a:p>
            <a:pPr lvl="1"/>
            <a:r>
              <a:rPr lang="nb-NO" dirty="0" smtClean="0"/>
              <a:t>Example using OpenBUGS</a:t>
            </a:r>
          </a:p>
          <a:p>
            <a:r>
              <a:rPr lang="nb-NO" u="sng" dirty="0" smtClean="0"/>
              <a:t>Alternative MCMC algorithms</a:t>
            </a:r>
            <a:r>
              <a:rPr lang="nb-NO" dirty="0" smtClean="0"/>
              <a:t> : </a:t>
            </a:r>
            <a:r>
              <a:rPr lang="nb-NO" b="0" i="1" dirty="0" smtClean="0"/>
              <a:t>are they more efficient?</a:t>
            </a:r>
            <a:endParaRPr lang="en-GB" b="0" i="1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4525988"/>
            <a:ext cx="4437526" cy="1026452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1753" y="5535698"/>
            <a:ext cx="3876675" cy="91440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9190" y="4399982"/>
            <a:ext cx="3381375" cy="203835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054" y="3828483"/>
            <a:ext cx="4295775" cy="742950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6710" y="4698411"/>
            <a:ext cx="4886605" cy="952989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8396" y="3657873"/>
            <a:ext cx="3686175" cy="600075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34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Context: How to do BC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33363" y="704850"/>
            <a:ext cx="8669337" cy="176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03388" indent="-1703388">
              <a:spcBef>
                <a:spcPct val="50000"/>
              </a:spcBef>
            </a:pPr>
            <a:r>
              <a:rPr lang="en-GB" sz="2000" dirty="0">
                <a:sym typeface="Symbol" pitchFamily="18" charset="2"/>
              </a:rPr>
              <a:t>The problem: </a:t>
            </a:r>
            <a:r>
              <a:rPr lang="en-GB" sz="2000" i="1" dirty="0">
                <a:sym typeface="Symbol" pitchFamily="18" charset="2"/>
              </a:rPr>
              <a:t>You have: (1) a prior </a:t>
            </a:r>
            <a:r>
              <a:rPr lang="en-GB" sz="2000" i="1" dirty="0" err="1">
                <a:sym typeface="Symbol" pitchFamily="18" charset="2"/>
              </a:rPr>
              <a:t>pdf</a:t>
            </a:r>
            <a:r>
              <a:rPr lang="en-GB" sz="2000" i="1" dirty="0">
                <a:sym typeface="Symbol" pitchFamily="18" charset="2"/>
              </a:rPr>
              <a:t> 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 </a:t>
            </a:r>
            <a:r>
              <a:rPr lang="en-GB" sz="2000" i="1" dirty="0">
                <a:sym typeface="Symbol" pitchFamily="18" charset="2"/>
              </a:rPr>
              <a:t>for your model’s parameters, (2) new data. You also know how to calculate the likelihood P(D|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). How do you now go about using BT to calculate the posterior </a:t>
            </a:r>
            <a:r>
              <a:rPr lang="en-GB" sz="2000" i="1" dirty="0">
                <a:sym typeface="Symbol" pitchFamily="18" charset="2"/>
              </a:rPr>
              <a:t>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|D)?</a:t>
            </a:r>
          </a:p>
          <a:p>
            <a:pPr marL="1703388" indent="-1703388">
              <a:spcBef>
                <a:spcPct val="50000"/>
              </a:spcBef>
            </a:pPr>
            <a:r>
              <a:rPr lang="en-GB" sz="2000" dirty="0">
                <a:cs typeface="Arial" charset="0"/>
                <a:sym typeface="Symbol" pitchFamily="18" charset="2"/>
              </a:rPr>
              <a:t>Methods of using BT to calculate </a:t>
            </a:r>
            <a:r>
              <a:rPr lang="en-GB" sz="2000" dirty="0">
                <a:sym typeface="Symbol" pitchFamily="18" charset="2"/>
              </a:rPr>
              <a:t>P(</a:t>
            </a:r>
            <a:r>
              <a:rPr lang="el-GR" sz="2000" dirty="0">
                <a:cs typeface="Arial" charset="0"/>
                <a:sym typeface="Symbol" pitchFamily="18" charset="2"/>
              </a:rPr>
              <a:t>θ</a:t>
            </a:r>
            <a:r>
              <a:rPr lang="en-GB" sz="2000" dirty="0">
                <a:cs typeface="Arial" charset="0"/>
                <a:sym typeface="Symbol" pitchFamily="18" charset="2"/>
              </a:rPr>
              <a:t>|D):</a:t>
            </a:r>
          </a:p>
        </p:txBody>
      </p:sp>
      <p:sp>
        <p:nvSpPr>
          <p:cNvPr id="1093636" name="Text Box 4"/>
          <p:cNvSpPr txBox="1">
            <a:spLocks noChangeArrowheads="1"/>
          </p:cNvSpPr>
          <p:nvPr/>
        </p:nvSpPr>
        <p:spPr bwMode="auto">
          <a:xfrm>
            <a:off x="265113" y="2597150"/>
            <a:ext cx="8669337" cy="39417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Analytical</a:t>
            </a:r>
            <a:r>
              <a:rPr lang="en-GB" sz="1800" dirty="0">
                <a:cs typeface="Arial" charset="0"/>
                <a:sym typeface="Symbol" pitchFamily="18" charset="2"/>
              </a:rPr>
              <a:t>. Only works when the prior and likelihood are </a:t>
            </a:r>
            <a:r>
              <a:rPr lang="en-GB" sz="1800" u="sng" dirty="0">
                <a:cs typeface="Arial" charset="0"/>
                <a:sym typeface="Symbol" pitchFamily="18" charset="2"/>
              </a:rPr>
              <a:t>conjugate </a:t>
            </a:r>
            <a:r>
              <a:rPr lang="en-GB" sz="1800" dirty="0">
                <a:cs typeface="Arial" charset="0"/>
                <a:sym typeface="Symbol" pitchFamily="18" charset="2"/>
              </a:rPr>
              <a:t>(family-related). For example if prior and likelihood are normal </a:t>
            </a:r>
            <a:r>
              <a:rPr lang="en-GB" sz="1800" dirty="0" err="1">
                <a:cs typeface="Arial" charset="0"/>
                <a:sym typeface="Symbol" pitchFamily="18" charset="2"/>
              </a:rPr>
              <a:t>pdf’s</a:t>
            </a:r>
            <a:r>
              <a:rPr lang="en-GB" sz="1800" dirty="0">
                <a:cs typeface="Arial" charset="0"/>
                <a:sym typeface="Symbol" pitchFamily="18" charset="2"/>
              </a:rPr>
              <a:t>, then the posterior is normal too.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Numerical</a:t>
            </a:r>
            <a:r>
              <a:rPr lang="en-GB" sz="1800" dirty="0">
                <a:cs typeface="Arial" charset="0"/>
                <a:sym typeface="Symbol" pitchFamily="18" charset="2"/>
              </a:rPr>
              <a:t>. Uses sampling. Three main methods: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MCMC</a:t>
            </a:r>
            <a:r>
              <a:rPr lang="en-GB" sz="1800" dirty="0">
                <a:cs typeface="Arial" charset="0"/>
                <a:sym typeface="Symbol" pitchFamily="18" charset="2"/>
              </a:rPr>
              <a:t> (e.g. Metropolis, Gibbs)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directly from the posterior. Best for high-dimensional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Accept-Reject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from the prior, then reject some using the likelihood. Best for low-dimensional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Model emulation followed by MCMC or A-R</a:t>
            </a:r>
          </a:p>
        </p:txBody>
      </p:sp>
    </p:spTree>
    <p:extLst>
      <p:ext uri="{BB962C8B-B14F-4D97-AF65-F5344CB8AC3E}">
        <p14:creationId xmlns:p14="http://schemas.microsoft.com/office/powerpoint/2010/main" val="33219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4. EXAMPLE: Bayesian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Calibration (BC)</a:t>
            </a:r>
            <a:br>
              <a:rPr lang="en-GB" altLang="en-US" dirty="0" smtClean="0">
                <a:solidFill>
                  <a:schemeClr val="tx1"/>
                </a:solidFill>
                <a:effectLst/>
              </a:rPr>
            </a:br>
            <a:r>
              <a:rPr lang="en-GB" altLang="en-US" dirty="0" smtClean="0">
                <a:solidFill>
                  <a:schemeClr val="tx1"/>
                </a:solidFill>
                <a:effectLst/>
              </a:rPr>
              <a:t>of forest model BASFOR</a:t>
            </a:r>
          </a:p>
        </p:txBody>
      </p:sp>
    </p:spTree>
    <p:extLst>
      <p:ext uri="{BB962C8B-B14F-4D97-AF65-F5344CB8AC3E}">
        <p14:creationId xmlns:p14="http://schemas.microsoft.com/office/powerpoint/2010/main" val="17617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/>
              <a:t>4</a:t>
            </a:r>
            <a:r>
              <a:rPr lang="en-GB" smtClean="0"/>
              <a:t>.1 Bayesian Calibration</a:t>
            </a:r>
            <a:endParaRPr lang="en-GB" dirty="0" smtClean="0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36868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3687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3687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3687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3688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3688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686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36870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4.2 Process-based forest model BASFOR</a:t>
            </a:r>
            <a:endParaRPr lang="en-GB" dirty="0" smtClean="0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790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7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5667375" y="33242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3" name="Line 7"/>
          <p:cNvSpPr>
            <a:spLocks noChangeShapeType="1"/>
          </p:cNvSpPr>
          <p:nvPr/>
        </p:nvSpPr>
        <p:spPr bwMode="auto">
          <a:xfrm>
            <a:off x="6191250" y="3629025"/>
            <a:ext cx="0" cy="5715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676900" y="302895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Soil C</a:t>
            </a:r>
          </a:p>
        </p:txBody>
      </p:sp>
      <p:sp>
        <p:nvSpPr>
          <p:cNvPr id="37895" name="Line 9"/>
          <p:cNvSpPr>
            <a:spLocks noChangeShapeType="1"/>
          </p:cNvSpPr>
          <p:nvPr/>
        </p:nvSpPr>
        <p:spPr bwMode="auto">
          <a:xfrm>
            <a:off x="5667375" y="29051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6" name="Text Box 10"/>
          <p:cNvSpPr txBox="1">
            <a:spLocks noChangeArrowheads="1"/>
          </p:cNvSpPr>
          <p:nvPr/>
        </p:nvSpPr>
        <p:spPr bwMode="auto">
          <a:xfrm>
            <a:off x="5676900" y="26003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NPP</a:t>
            </a:r>
          </a:p>
        </p:txBody>
      </p:sp>
      <p:sp>
        <p:nvSpPr>
          <p:cNvPr id="37897" name="Line 11"/>
          <p:cNvSpPr>
            <a:spLocks noChangeShapeType="1"/>
          </p:cNvSpPr>
          <p:nvPr/>
        </p:nvSpPr>
        <p:spPr bwMode="auto">
          <a:xfrm>
            <a:off x="5667375" y="24860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5676900" y="21717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Height</a:t>
            </a:r>
          </a:p>
        </p:txBody>
      </p:sp>
      <p:sp>
        <p:nvSpPr>
          <p:cNvPr id="37899" name="Line 13"/>
          <p:cNvSpPr>
            <a:spLocks noChangeShapeType="1"/>
          </p:cNvSpPr>
          <p:nvPr/>
        </p:nvSpPr>
        <p:spPr bwMode="auto">
          <a:xfrm>
            <a:off x="2009775" y="2486025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>
            <a:off x="1876425" y="2181225"/>
            <a:ext cx="1628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Environmental scenarios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>
            <a:off x="2600325" y="3000375"/>
            <a:ext cx="895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Initial values</a:t>
            </a:r>
          </a:p>
        </p:txBody>
      </p:sp>
      <p:sp>
        <p:nvSpPr>
          <p:cNvPr id="37902" name="Text Box 16"/>
          <p:cNvSpPr txBox="1">
            <a:spLocks noChangeArrowheads="1"/>
          </p:cNvSpPr>
          <p:nvPr/>
        </p:nvSpPr>
        <p:spPr bwMode="auto">
          <a:xfrm>
            <a:off x="2228850" y="3857625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</a:t>
            </a:r>
          </a:p>
        </p:txBody>
      </p:sp>
      <p:sp>
        <p:nvSpPr>
          <p:cNvPr id="37903" name="Line 17"/>
          <p:cNvSpPr>
            <a:spLocks noChangeShapeType="1"/>
          </p:cNvSpPr>
          <p:nvPr/>
        </p:nvSpPr>
        <p:spPr bwMode="auto">
          <a:xfrm>
            <a:off x="2028825" y="415290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4" name="Line 18"/>
          <p:cNvSpPr>
            <a:spLocks noChangeShapeType="1"/>
          </p:cNvSpPr>
          <p:nvPr/>
        </p:nvSpPr>
        <p:spPr bwMode="auto">
          <a:xfrm>
            <a:off x="2019300" y="329565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5" name="Text Box 19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05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1690688" y="785813"/>
            <a:ext cx="5375275" cy="12366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>
            <a:noFill/>
          </a:ln>
          <a:effectLst>
            <a:outerShdw dist="71842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800"/>
              <a:t>1. </a:t>
            </a:r>
            <a:r>
              <a:rPr lang="en-GB" altLang="en-US" sz="2800" smtClean="0"/>
              <a:t>Models and uncertainty</a:t>
            </a:r>
            <a:endParaRPr lang="en-GB" altLang="en-US" sz="2800" u="sng"/>
          </a:p>
        </p:txBody>
      </p:sp>
      <p:pic>
        <p:nvPicPr>
          <p:cNvPr id="7170" name="Picture 2" descr="Error B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79" y="2434095"/>
            <a:ext cx="3922892" cy="37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4.2 </a:t>
            </a:r>
            <a:r>
              <a:rPr lang="en-GB" dirty="0" smtClean="0"/>
              <a:t>Process-based forest model BASFOR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89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8916" name="Text Box 19"/>
          <p:cNvSpPr txBox="1">
            <a:spLocks noChangeArrowheads="1"/>
          </p:cNvSpPr>
          <p:nvPr/>
        </p:nvSpPr>
        <p:spPr bwMode="auto">
          <a:xfrm>
            <a:off x="4162425" y="4657725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BASFOR</a:t>
            </a:r>
          </a:p>
        </p:txBody>
      </p:sp>
      <p:sp>
        <p:nvSpPr>
          <p:cNvPr id="38917" name="Line 20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Text Box 21"/>
          <p:cNvSpPr txBox="1">
            <a:spLocks noChangeArrowheads="1"/>
          </p:cNvSpPr>
          <p:nvPr/>
        </p:nvSpPr>
        <p:spPr bwMode="auto">
          <a:xfrm>
            <a:off x="838200" y="3060700"/>
            <a:ext cx="227647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40+ parameters</a:t>
            </a:r>
          </a:p>
        </p:txBody>
      </p:sp>
      <p:sp>
        <p:nvSpPr>
          <p:cNvPr id="38919" name="Line 22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0" name="Text Box 23"/>
          <p:cNvSpPr txBox="1">
            <a:spLocks noChangeArrowheads="1"/>
          </p:cNvSpPr>
          <p:nvPr/>
        </p:nvSpPr>
        <p:spPr bwMode="auto">
          <a:xfrm>
            <a:off x="6091238" y="3073400"/>
            <a:ext cx="274002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12+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3056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4.3 </a:t>
            </a:r>
            <a:r>
              <a:rPr lang="en-GB" dirty="0" smtClean="0"/>
              <a:t>BASFOR: outputs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3638" r="8310" b="5986"/>
          <a:stretch>
            <a:fillRect/>
          </a:stretch>
        </p:blipFill>
        <p:spPr>
          <a:xfrm>
            <a:off x="601663" y="800100"/>
            <a:ext cx="7754937" cy="5818188"/>
          </a:xfrm>
          <a:noFill/>
        </p:spPr>
      </p:pic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3810000" y="6842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6235700" y="5524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3687763" y="50831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4399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4.4 </a:t>
            </a:r>
            <a:r>
              <a:rPr lang="en-GB" dirty="0" smtClean="0"/>
              <a:t>BASFOR</a:t>
            </a:r>
            <a:r>
              <a:rPr lang="en-GB" smtClean="0"/>
              <a:t>: Prior parameter </a:t>
            </a:r>
            <a:r>
              <a:rPr lang="en-GB" dirty="0" smtClean="0"/>
              <a:t>uncertainty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3638" r="8287" b="7507"/>
          <a:stretch>
            <a:fillRect/>
          </a:stretch>
        </p:blipFill>
        <p:spPr>
          <a:xfrm>
            <a:off x="495300" y="746125"/>
            <a:ext cx="7934325" cy="5956300"/>
          </a:xfrm>
          <a:noFill/>
        </p:spPr>
      </p:pic>
    </p:spTree>
    <p:extLst>
      <p:ext uri="{BB962C8B-B14F-4D97-AF65-F5344CB8AC3E}">
        <p14:creationId xmlns:p14="http://schemas.microsoft.com/office/powerpoint/2010/main" val="37474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4.5 </a:t>
            </a:r>
            <a:r>
              <a:rPr lang="en-GB" dirty="0" smtClean="0"/>
              <a:t>BASFOR</a:t>
            </a:r>
            <a:r>
              <a:rPr lang="en-GB" smtClean="0"/>
              <a:t>: Prior </a:t>
            </a:r>
            <a:r>
              <a:rPr lang="en-GB" dirty="0" smtClean="0"/>
              <a:t>output uncertainty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771525" y="719138"/>
            <a:ext cx="7489825" cy="5942012"/>
          </a:xfrm>
          <a:noFill/>
        </p:spPr>
      </p:pic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025900" y="8620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6451600" y="5270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2501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4.6 </a:t>
            </a:r>
            <a:r>
              <a:rPr lang="en-GB" dirty="0" smtClean="0"/>
              <a:t>Data Dodd Wood (R. Matthews, Forest Research)</a:t>
            </a:r>
          </a:p>
        </p:txBody>
      </p:sp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t="6018" r="8540" b="5986"/>
          <a:stretch>
            <a:fillRect/>
          </a:stretch>
        </p:blipFill>
        <p:spPr>
          <a:xfrm>
            <a:off x="712788" y="747713"/>
            <a:ext cx="7570787" cy="5924550"/>
          </a:xfrm>
          <a:noFill/>
        </p:spPr>
      </p:pic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025900" y="6969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6299200" y="3492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3568700"/>
            <a:ext cx="160337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0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403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860165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86016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860167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4405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sp>
        <p:nvSpPr>
          <p:cNvPr id="860171" name="Oval 11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667000" y="2525713"/>
            <a:ext cx="6289675" cy="2325687"/>
            <a:chOff x="1680" y="1591"/>
            <a:chExt cx="3962" cy="1465"/>
          </a:xfrm>
        </p:grpSpPr>
        <p:grpSp>
          <p:nvGrpSpPr>
            <p:cNvPr id="44043" name="Group 13"/>
            <p:cNvGrpSpPr>
              <a:grpSpLocks/>
            </p:cNvGrpSpPr>
            <p:nvPr/>
          </p:nvGrpSpPr>
          <p:grpSpPr bwMode="auto">
            <a:xfrm>
              <a:off x="1680" y="1928"/>
              <a:ext cx="3104" cy="776"/>
              <a:chOff x="1680" y="1928"/>
              <a:chExt cx="3104" cy="776"/>
            </a:xfrm>
          </p:grpSpPr>
          <p:sp>
            <p:nvSpPr>
              <p:cNvPr id="44045" name="AutoShape 14"/>
              <p:cNvSpPr>
                <a:spLocks noChangeArrowheads="1"/>
              </p:cNvSpPr>
              <p:nvPr/>
            </p:nvSpPr>
            <p:spPr bwMode="auto">
              <a:xfrm>
                <a:off x="4280" y="2024"/>
                <a:ext cx="504" cy="552"/>
              </a:xfrm>
              <a:prstGeom prst="flowChartMultidocumen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44046" name="Oval 15"/>
              <p:cNvSpPr>
                <a:spLocks noChangeArrowheads="1"/>
              </p:cNvSpPr>
              <p:nvPr/>
            </p:nvSpPr>
            <p:spPr bwMode="auto">
              <a:xfrm>
                <a:off x="2360" y="2096"/>
                <a:ext cx="952" cy="544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Bayesian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calibration</a:t>
                </a:r>
              </a:p>
            </p:txBody>
          </p:sp>
          <p:sp>
            <p:nvSpPr>
              <p:cNvPr id="44047" name="Line 16"/>
              <p:cNvSpPr>
                <a:spLocks noChangeShapeType="1"/>
              </p:cNvSpPr>
              <p:nvPr/>
            </p:nvSpPr>
            <p:spPr bwMode="auto">
              <a:xfrm>
                <a:off x="1696" y="1928"/>
                <a:ext cx="648" cy="256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8" name="Line 17"/>
              <p:cNvSpPr>
                <a:spLocks noChangeShapeType="1"/>
              </p:cNvSpPr>
              <p:nvPr/>
            </p:nvSpPr>
            <p:spPr bwMode="auto">
              <a:xfrm flipH="1">
                <a:off x="3384" y="2368"/>
                <a:ext cx="864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9" name="Line 18"/>
              <p:cNvSpPr>
                <a:spLocks noChangeShapeType="1"/>
              </p:cNvSpPr>
              <p:nvPr/>
            </p:nvSpPr>
            <p:spPr bwMode="auto">
              <a:xfrm flipH="1">
                <a:off x="1680" y="2480"/>
                <a:ext cx="728" cy="224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44044" name="Picture 1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1591"/>
              <a:ext cx="714" cy="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7" grpId="0" animBg="1"/>
      <p:bldP spid="86017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4.7 Using data in Bayesian calibration of BASFOR</a:t>
            </a:r>
            <a:endParaRPr lang="en-GB" dirty="0" smtClean="0"/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706438" y="660400"/>
            <a:ext cx="7627937" cy="6061075"/>
          </a:xfrm>
          <a:noFill/>
        </p:spPr>
      </p:pic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3987800" y="6207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5061" name="Oval 5"/>
          <p:cNvSpPr>
            <a:spLocks noChangeArrowheads="1"/>
          </p:cNvSpPr>
          <p:nvPr/>
        </p:nvSpPr>
        <p:spPr bwMode="auto">
          <a:xfrm>
            <a:off x="5905500" y="3873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132263" y="57435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3516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0180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5018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5018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0184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5019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4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grpSp>
        <p:nvGrpSpPr>
          <p:cNvPr id="50185" name="Group 11"/>
          <p:cNvGrpSpPr>
            <a:grpSpLocks/>
          </p:cNvGrpSpPr>
          <p:nvPr/>
        </p:nvGrpSpPr>
        <p:grpSpPr bwMode="auto">
          <a:xfrm>
            <a:off x="2667000" y="3060700"/>
            <a:ext cx="4927600" cy="1231900"/>
            <a:chOff x="1680" y="1928"/>
            <a:chExt cx="3104" cy="776"/>
          </a:xfrm>
        </p:grpSpPr>
        <p:sp>
          <p:nvSpPr>
            <p:cNvPr id="50188" name="AutoShape 12"/>
            <p:cNvSpPr>
              <a:spLocks noChangeArrowheads="1"/>
            </p:cNvSpPr>
            <p:nvPr/>
          </p:nvSpPr>
          <p:spPr bwMode="auto">
            <a:xfrm>
              <a:off x="4280" y="2024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50189" name="Oval 13"/>
            <p:cNvSpPr>
              <a:spLocks noChangeArrowheads="1"/>
            </p:cNvSpPr>
            <p:nvPr/>
          </p:nvSpPr>
          <p:spPr bwMode="auto">
            <a:xfrm>
              <a:off x="2360" y="209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1696" y="1928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1" name="Line 15"/>
            <p:cNvSpPr>
              <a:spLocks noChangeShapeType="1"/>
            </p:cNvSpPr>
            <p:nvPr/>
          </p:nvSpPr>
          <p:spPr bwMode="auto">
            <a:xfrm flipH="1">
              <a:off x="3384" y="2368"/>
              <a:ext cx="864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2" name="Line 16"/>
            <p:cNvSpPr>
              <a:spLocks noChangeShapeType="1"/>
            </p:cNvSpPr>
            <p:nvPr/>
          </p:nvSpPr>
          <p:spPr bwMode="auto">
            <a:xfrm flipH="1">
              <a:off x="1680" y="2480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186" name="Oval 17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pic>
        <p:nvPicPr>
          <p:cNvPr id="50187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2525713"/>
            <a:ext cx="1133475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55725" y="2693988"/>
            <a:ext cx="5494338" cy="2355850"/>
            <a:chOff x="854" y="1697"/>
            <a:chExt cx="3461" cy="1484"/>
          </a:xfrm>
        </p:grpSpPr>
        <p:sp>
          <p:nvSpPr>
            <p:cNvPr id="52235" name="Oval 7"/>
            <p:cNvSpPr>
              <a:spLocks noChangeArrowheads="1"/>
            </p:cNvSpPr>
            <p:nvPr/>
          </p:nvSpPr>
          <p:spPr bwMode="auto">
            <a:xfrm>
              <a:off x="2576" y="254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2236" name="Line 8"/>
            <p:cNvSpPr>
              <a:spLocks noChangeShapeType="1"/>
            </p:cNvSpPr>
            <p:nvPr/>
          </p:nvSpPr>
          <p:spPr bwMode="auto">
            <a:xfrm>
              <a:off x="1876" y="2405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7" name="Line 9"/>
            <p:cNvSpPr>
              <a:spLocks noChangeShapeType="1"/>
            </p:cNvSpPr>
            <p:nvPr/>
          </p:nvSpPr>
          <p:spPr bwMode="auto">
            <a:xfrm flipH="1">
              <a:off x="3564" y="2845"/>
              <a:ext cx="751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8" name="Line 10"/>
            <p:cNvSpPr>
              <a:spLocks noChangeShapeType="1"/>
            </p:cNvSpPr>
            <p:nvPr/>
          </p:nvSpPr>
          <p:spPr bwMode="auto">
            <a:xfrm flipH="1">
              <a:off x="1860" y="2957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9" name="Oval 11"/>
            <p:cNvSpPr>
              <a:spLocks noChangeArrowheads="1"/>
            </p:cNvSpPr>
            <p:nvPr/>
          </p:nvSpPr>
          <p:spPr bwMode="auto">
            <a:xfrm>
              <a:off x="854" y="1697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pic>
        <p:nvPicPr>
          <p:cNvPr id="5223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994525" y="3671888"/>
            <a:ext cx="2149475" cy="2968625"/>
            <a:chOff x="4406" y="2313"/>
            <a:chExt cx="1354" cy="1870"/>
          </a:xfrm>
        </p:grpSpPr>
        <p:sp>
          <p:nvSpPr>
            <p:cNvPr id="52233" name="AutoShape 14"/>
            <p:cNvSpPr>
              <a:spLocks noChangeArrowheads="1"/>
            </p:cNvSpPr>
            <p:nvPr/>
          </p:nvSpPr>
          <p:spPr bwMode="auto">
            <a:xfrm>
              <a:off x="4406" y="2501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New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pic>
          <p:nvPicPr>
            <p:cNvPr id="52234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2313"/>
              <a:ext cx="912" cy="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8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6994525" y="3813175"/>
            <a:ext cx="800100" cy="876300"/>
          </a:xfrm>
          <a:prstGeom prst="flowChartMultidocumen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New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4089400" y="3884613"/>
            <a:ext cx="1511300" cy="863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Bayesian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calibration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2978150" y="3660775"/>
            <a:ext cx="1028700" cy="406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5657850" y="4359275"/>
            <a:ext cx="1192213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 flipH="1">
            <a:off x="3011488" y="4402138"/>
            <a:ext cx="1022350" cy="4302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sp>
        <p:nvSpPr>
          <p:cNvPr id="53259" name="Oval 11"/>
          <p:cNvSpPr>
            <a:spLocks noChangeArrowheads="1"/>
          </p:cNvSpPr>
          <p:nvPr/>
        </p:nvSpPr>
        <p:spPr bwMode="auto">
          <a:xfrm>
            <a:off x="1355725" y="269398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6583" r="8611" b="8221"/>
          <a:stretch>
            <a:fillRect/>
          </a:stretch>
        </p:blipFill>
        <p:spPr bwMode="auto">
          <a:xfrm>
            <a:off x="522288" y="4906963"/>
            <a:ext cx="32321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71888"/>
            <a:ext cx="14478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3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6110" r="8464" b="6557"/>
          <a:stretch>
            <a:fillRect/>
          </a:stretch>
        </p:blipFill>
        <p:spPr bwMode="auto">
          <a:xfrm>
            <a:off x="5726113" y="4878388"/>
            <a:ext cx="293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1.1 Process-based models (PBM)</a:t>
            </a:r>
            <a:endParaRPr lang="en-GB" dirty="0" smtClean="0"/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09875" y="893763"/>
            <a:ext cx="4156075" cy="5535612"/>
            <a:chOff x="1796" y="935"/>
            <a:chExt cx="2648" cy="2592"/>
          </a:xfrm>
        </p:grpSpPr>
        <p:sp>
          <p:nvSpPr>
            <p:cNvPr id="9224" name="Oval 4"/>
            <p:cNvSpPr>
              <a:spLocks noChangeArrowheads="1"/>
            </p:cNvSpPr>
            <p:nvPr/>
          </p:nvSpPr>
          <p:spPr bwMode="auto">
            <a:xfrm>
              <a:off x="1937" y="93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CCECFF"/>
                </a:gs>
                <a:gs pos="100000">
                  <a:srgbClr val="FFFFFF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Atmosphere</a:t>
              </a:r>
            </a:p>
          </p:txBody>
        </p:sp>
        <p:sp>
          <p:nvSpPr>
            <p:cNvPr id="9225" name="Rectangle 5"/>
            <p:cNvSpPr>
              <a:spLocks noChangeArrowheads="1"/>
            </p:cNvSpPr>
            <p:nvPr/>
          </p:nvSpPr>
          <p:spPr bwMode="auto">
            <a:xfrm>
              <a:off x="2223" y="165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Tree</a:t>
              </a:r>
            </a:p>
          </p:txBody>
        </p:sp>
        <p:sp>
          <p:nvSpPr>
            <p:cNvPr id="9226" name="Rectangle 6"/>
            <p:cNvSpPr>
              <a:spLocks noChangeArrowheads="1"/>
            </p:cNvSpPr>
            <p:nvPr/>
          </p:nvSpPr>
          <p:spPr bwMode="auto">
            <a:xfrm>
              <a:off x="2223" y="237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Soil</a:t>
              </a:r>
            </a:p>
          </p:txBody>
        </p:sp>
        <p:cxnSp>
          <p:nvCxnSpPr>
            <p:cNvPr id="9227" name="AutoShape 7"/>
            <p:cNvCxnSpPr>
              <a:cxnSpLocks noChangeShapeType="1"/>
              <a:stCxn id="9224" idx="4"/>
              <a:endCxn id="9225" idx="0"/>
            </p:cNvCxnSpPr>
            <p:nvPr/>
          </p:nvCxnSpPr>
          <p:spPr bwMode="auto">
            <a:xfrm>
              <a:off x="2899" y="1375"/>
              <a:ext cx="1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28" name="Oval 8"/>
            <p:cNvSpPr>
              <a:spLocks noChangeArrowheads="1"/>
            </p:cNvSpPr>
            <p:nvPr/>
          </p:nvSpPr>
          <p:spPr bwMode="auto">
            <a:xfrm>
              <a:off x="1937" y="309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6600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Subsoil</a:t>
              </a:r>
            </a:p>
          </p:txBody>
        </p:sp>
        <p:cxnSp>
          <p:nvCxnSpPr>
            <p:cNvPr id="9229" name="AutoShape 9"/>
            <p:cNvCxnSpPr>
              <a:cxnSpLocks noChangeShapeType="1"/>
              <a:stCxn id="9224" idx="6"/>
              <a:endCxn id="9226" idx="3"/>
            </p:cNvCxnSpPr>
            <p:nvPr/>
          </p:nvCxnSpPr>
          <p:spPr bwMode="auto">
            <a:xfrm flipH="1">
              <a:off x="3585" y="1151"/>
              <a:ext cx="285" cy="1440"/>
            </a:xfrm>
            <a:prstGeom prst="bentConnector3">
              <a:avLst>
                <a:gd name="adj1" fmla="val -51713"/>
              </a:avLst>
            </a:prstGeom>
            <a:noFill/>
            <a:ln w="25400">
              <a:solidFill>
                <a:schemeClr val="accent2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0" name="AutoShape 10"/>
            <p:cNvCxnSpPr>
              <a:cxnSpLocks noChangeShapeType="1"/>
              <a:stCxn id="9224" idx="2"/>
              <a:endCxn id="9226" idx="1"/>
            </p:cNvCxnSpPr>
            <p:nvPr/>
          </p:nvCxnSpPr>
          <p:spPr bwMode="auto">
            <a:xfrm rot="10800000" flipH="1" flipV="1">
              <a:off x="1928" y="1151"/>
              <a:ext cx="286" cy="1440"/>
            </a:xfrm>
            <a:prstGeom prst="bentConnector3">
              <a:avLst>
                <a:gd name="adj1" fmla="val -51514"/>
              </a:avLst>
            </a:prstGeom>
            <a:noFill/>
            <a:ln w="25400">
              <a:solidFill>
                <a:srgbClr val="339966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1" name="AutoShape 11"/>
            <p:cNvCxnSpPr>
              <a:cxnSpLocks noChangeShapeType="1"/>
              <a:stCxn id="9225" idx="2"/>
              <a:endCxn id="9226" idx="0"/>
            </p:cNvCxnSpPr>
            <p:nvPr/>
          </p:nvCxnSpPr>
          <p:spPr bwMode="auto">
            <a:xfrm>
              <a:off x="2900" y="2095"/>
              <a:ext cx="0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2" name="AutoShape 12"/>
            <p:cNvCxnSpPr>
              <a:cxnSpLocks noChangeShapeType="1"/>
              <a:stCxn id="9226" idx="2"/>
              <a:endCxn id="9228" idx="0"/>
            </p:cNvCxnSpPr>
            <p:nvPr/>
          </p:nvCxnSpPr>
          <p:spPr bwMode="auto">
            <a:xfrm flipH="1">
              <a:off x="2899" y="2815"/>
              <a:ext cx="1" cy="27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33" name="Line 13"/>
            <p:cNvSpPr>
              <a:spLocks noChangeShapeType="1"/>
            </p:cNvSpPr>
            <p:nvPr/>
          </p:nvSpPr>
          <p:spPr bwMode="auto">
            <a:xfrm>
              <a:off x="3384" y="2088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4" name="Line 14"/>
            <p:cNvSpPr>
              <a:spLocks noChangeShapeType="1"/>
            </p:cNvSpPr>
            <p:nvPr/>
          </p:nvSpPr>
          <p:spPr bwMode="auto">
            <a:xfrm>
              <a:off x="2386" y="2098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5" name="Line 15"/>
            <p:cNvSpPr>
              <a:spLocks noChangeShapeType="1"/>
            </p:cNvSpPr>
            <p:nvPr/>
          </p:nvSpPr>
          <p:spPr bwMode="auto">
            <a:xfrm>
              <a:off x="3384" y="1367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6" name="Line 16"/>
            <p:cNvSpPr>
              <a:spLocks noChangeShapeType="1"/>
            </p:cNvSpPr>
            <p:nvPr/>
          </p:nvSpPr>
          <p:spPr bwMode="auto">
            <a:xfrm>
              <a:off x="2386" y="1360"/>
              <a:ext cx="0" cy="283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7" name="Line 17"/>
            <p:cNvSpPr>
              <a:spLocks noChangeShapeType="1"/>
            </p:cNvSpPr>
            <p:nvPr/>
          </p:nvSpPr>
          <p:spPr bwMode="auto">
            <a:xfrm>
              <a:off x="2386" y="2814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8" name="Line 18"/>
            <p:cNvSpPr>
              <a:spLocks noChangeShapeType="1"/>
            </p:cNvSpPr>
            <p:nvPr/>
          </p:nvSpPr>
          <p:spPr bwMode="auto">
            <a:xfrm>
              <a:off x="3385" y="2814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9" name="Text Box 19"/>
            <p:cNvSpPr txBox="1">
              <a:spLocks noChangeArrowheads="1"/>
            </p:cNvSpPr>
            <p:nvPr/>
          </p:nvSpPr>
          <p:spPr bwMode="auto">
            <a:xfrm>
              <a:off x="3397" y="2114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0" name="Text Box 20"/>
            <p:cNvSpPr txBox="1">
              <a:spLocks noChangeArrowheads="1"/>
            </p:cNvSpPr>
            <p:nvPr/>
          </p:nvSpPr>
          <p:spPr bwMode="auto">
            <a:xfrm>
              <a:off x="4053" y="2020"/>
              <a:ext cx="391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1" name="Text Box 21"/>
            <p:cNvSpPr txBox="1">
              <a:spLocks noChangeArrowheads="1"/>
            </p:cNvSpPr>
            <p:nvPr/>
          </p:nvSpPr>
          <p:spPr bwMode="auto">
            <a:xfrm>
              <a:off x="3398" y="2846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2" name="Text Box 22"/>
            <p:cNvSpPr txBox="1">
              <a:spLocks noChangeArrowheads="1"/>
            </p:cNvSpPr>
            <p:nvPr/>
          </p:nvSpPr>
          <p:spPr bwMode="auto">
            <a:xfrm>
              <a:off x="3398" y="1402"/>
              <a:ext cx="392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3" name="Text Box 23"/>
            <p:cNvSpPr txBox="1">
              <a:spLocks noChangeArrowheads="1"/>
            </p:cNvSpPr>
            <p:nvPr/>
          </p:nvSpPr>
          <p:spPr bwMode="auto">
            <a:xfrm>
              <a:off x="2905" y="140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4" name="Text Box 24"/>
            <p:cNvSpPr txBox="1">
              <a:spLocks noChangeArrowheads="1"/>
            </p:cNvSpPr>
            <p:nvPr/>
          </p:nvSpPr>
          <p:spPr bwMode="auto">
            <a:xfrm>
              <a:off x="2907" y="2117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5" name="Text Box 25"/>
            <p:cNvSpPr txBox="1">
              <a:spLocks noChangeArrowheads="1"/>
            </p:cNvSpPr>
            <p:nvPr/>
          </p:nvSpPr>
          <p:spPr bwMode="auto">
            <a:xfrm>
              <a:off x="2907" y="2848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6" name="Text Box 26"/>
            <p:cNvSpPr txBox="1">
              <a:spLocks noChangeArrowheads="1"/>
            </p:cNvSpPr>
            <p:nvPr/>
          </p:nvSpPr>
          <p:spPr bwMode="auto">
            <a:xfrm>
              <a:off x="2391" y="1388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7" name="Text Box 27"/>
            <p:cNvSpPr txBox="1">
              <a:spLocks noChangeArrowheads="1"/>
            </p:cNvSpPr>
            <p:nvPr/>
          </p:nvSpPr>
          <p:spPr bwMode="auto">
            <a:xfrm>
              <a:off x="2391" y="2121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8" name="Text Box 28"/>
            <p:cNvSpPr txBox="1">
              <a:spLocks noChangeArrowheads="1"/>
            </p:cNvSpPr>
            <p:nvPr/>
          </p:nvSpPr>
          <p:spPr bwMode="auto">
            <a:xfrm>
              <a:off x="2391" y="284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9" name="Text Box 29"/>
            <p:cNvSpPr txBox="1">
              <a:spLocks noChangeArrowheads="1"/>
            </p:cNvSpPr>
            <p:nvPr/>
          </p:nvSpPr>
          <p:spPr bwMode="auto">
            <a:xfrm>
              <a:off x="1796" y="1750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3495675" y="2508250"/>
            <a:ext cx="2106613" cy="2368550"/>
            <a:chOff x="2202" y="1580"/>
            <a:chExt cx="1327" cy="1492"/>
          </a:xfrm>
        </p:grpSpPr>
        <p:pic>
          <p:nvPicPr>
            <p:cNvPr id="9222" name="Picture 3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58"/>
            <a:stretch>
              <a:fillRect/>
            </a:stretch>
          </p:blipFill>
          <p:spPr bwMode="auto">
            <a:xfrm>
              <a:off x="2202" y="1580"/>
              <a:ext cx="1327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" y="2522"/>
              <a:ext cx="1285" cy="5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738938" y="4937125"/>
            <a:ext cx="2208212" cy="1016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2000" i="1" dirty="0">
                <a:latin typeface="Arial" charset="0"/>
              </a:rPr>
              <a:t>PBM = “Process-based model”</a:t>
            </a:r>
            <a:endParaRPr lang="en-GB" sz="1400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4.9 Posterior parameter </a:t>
            </a:r>
            <a:r>
              <a:rPr lang="en-GB" dirty="0" smtClean="0"/>
              <a:t>correlations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128713"/>
            <a:ext cx="7299325" cy="49514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797300" y="7112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39 parameters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 rot="-5400000">
            <a:off x="-723899" y="38227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39 parameters</a:t>
            </a:r>
          </a:p>
        </p:txBody>
      </p:sp>
    </p:spTree>
    <p:extLst>
      <p:ext uri="{BB962C8B-B14F-4D97-AF65-F5344CB8AC3E}">
        <p14:creationId xmlns:p14="http://schemas.microsoft.com/office/powerpoint/2010/main" val="293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4.10 </a:t>
            </a:r>
            <a:r>
              <a:rPr lang="en-GB" dirty="0" smtClean="0"/>
              <a:t>Maps of (1) predictions, (2) uncertainties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/>
          <a:stretch>
            <a:fillRect/>
          </a:stretch>
        </p:blipFill>
        <p:spPr bwMode="auto">
          <a:xfrm>
            <a:off x="2100263" y="2320925"/>
            <a:ext cx="5414962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2254250" y="1403350"/>
            <a:ext cx="1976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C-sequestration (model output for 1920-2000)</a:t>
            </a:r>
          </a:p>
        </p:txBody>
      </p:sp>
      <p:sp>
        <p:nvSpPr>
          <p:cNvPr id="54277" name="Text Box 7"/>
          <p:cNvSpPr txBox="1">
            <a:spLocks noChangeArrowheads="1"/>
          </p:cNvSpPr>
          <p:nvPr/>
        </p:nvSpPr>
        <p:spPr bwMode="auto">
          <a:xfrm>
            <a:off x="4848225" y="1414463"/>
            <a:ext cx="1755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Uncertainty of C-sequestration</a:t>
            </a:r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6080125" y="6324600"/>
            <a:ext cx="274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Van Oijen &amp; Thomson (2010) </a:t>
            </a:r>
            <a:r>
              <a:rPr lang="en-GB" altLang="en-US" sz="1200"/>
              <a:t>Climatic Change 103: 55-67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7025" y="1285875"/>
            <a:ext cx="5994400" cy="1241425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 smtClean="0"/>
              <a:t>4.11 Follow-up</a:t>
            </a:r>
            <a:r>
              <a:rPr lang="en-GB" sz="2400" dirty="0" smtClean="0"/>
              <a:t>:</a:t>
            </a:r>
            <a:br>
              <a:rPr lang="en-GB" sz="2400" dirty="0" smtClean="0"/>
            </a:br>
            <a:r>
              <a:rPr lang="en-GB" sz="2400" i="1" dirty="0" smtClean="0"/>
              <a:t>What kind of measurements would have reduced uncertainty the most ?</a:t>
            </a:r>
          </a:p>
        </p:txBody>
      </p:sp>
    </p:spTree>
    <p:extLst>
      <p:ext uri="{BB962C8B-B14F-4D97-AF65-F5344CB8AC3E}">
        <p14:creationId xmlns:p14="http://schemas.microsoft.com/office/powerpoint/2010/main" val="2137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.12 </a:t>
            </a:r>
            <a:r>
              <a:rPr lang="en-GB" sz="2400" dirty="0" smtClean="0"/>
              <a:t>Prior predictive uncertainty &amp; height-data</a:t>
            </a:r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944" r="6732" b="4695"/>
          <a:stretch>
            <a:fillRect/>
          </a:stretch>
        </p:blipFill>
        <p:spPr>
          <a:xfrm>
            <a:off x="265113" y="1049338"/>
            <a:ext cx="6869112" cy="5545137"/>
          </a:xfrm>
          <a:noFill/>
        </p:spPr>
      </p:pic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6335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6336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6325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6331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6333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6334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32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6326" name="Group 12"/>
          <p:cNvGrpSpPr>
            <a:grpSpLocks/>
          </p:cNvGrpSpPr>
          <p:nvPr/>
        </p:nvGrpSpPr>
        <p:grpSpPr bwMode="auto">
          <a:xfrm>
            <a:off x="7545388" y="1179513"/>
            <a:ext cx="1366837" cy="509587"/>
            <a:chOff x="4753" y="743"/>
            <a:chExt cx="861" cy="321"/>
          </a:xfrm>
        </p:grpSpPr>
        <p:grpSp>
          <p:nvGrpSpPr>
            <p:cNvPr id="56327" name="Group 13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6329" name="Oval 14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6330" name="Line 15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28" name="Text Box 16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2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.13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254" b="5357"/>
          <a:stretch>
            <a:fillRect/>
          </a:stretch>
        </p:blipFill>
        <p:spPr>
          <a:xfrm>
            <a:off x="231775" y="1038225"/>
            <a:ext cx="6880225" cy="5534025"/>
          </a:xfrm>
          <a:noFill/>
        </p:spPr>
      </p:pic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7364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7365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7349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7360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7362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3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61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7350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7356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7358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59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7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7351" name="Group 17"/>
          <p:cNvGrpSpPr>
            <a:grpSpLocks/>
          </p:cNvGrpSpPr>
          <p:nvPr/>
        </p:nvGrpSpPr>
        <p:grpSpPr bwMode="auto">
          <a:xfrm>
            <a:off x="7534275" y="2379663"/>
            <a:ext cx="1366838" cy="509587"/>
            <a:chOff x="4753" y="743"/>
            <a:chExt cx="861" cy="321"/>
          </a:xfrm>
        </p:grpSpPr>
        <p:grpSp>
          <p:nvGrpSpPr>
            <p:cNvPr id="57352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7354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7355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3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.14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437" b="5357"/>
          <a:stretch>
            <a:fillRect/>
          </a:stretch>
        </p:blipFill>
        <p:spPr>
          <a:xfrm>
            <a:off x="233363" y="1039813"/>
            <a:ext cx="6880225" cy="5546725"/>
          </a:xfrm>
          <a:noFill/>
        </p:spPr>
      </p:pic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8388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8389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8373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8384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8386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7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5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8374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8380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8382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3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1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8375" name="Group 17"/>
          <p:cNvGrpSpPr>
            <a:grpSpLocks/>
          </p:cNvGrpSpPr>
          <p:nvPr/>
        </p:nvGrpSpPr>
        <p:grpSpPr bwMode="auto">
          <a:xfrm>
            <a:off x="7545388" y="2290763"/>
            <a:ext cx="1366837" cy="509587"/>
            <a:chOff x="4753" y="743"/>
            <a:chExt cx="861" cy="321"/>
          </a:xfrm>
        </p:grpSpPr>
        <p:grpSp>
          <p:nvGrpSpPr>
            <p:cNvPr id="58376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8378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8379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77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(hypothet.)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.15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6944" r="7254" b="5357"/>
          <a:stretch>
            <a:fillRect/>
          </a:stretch>
        </p:blipFill>
        <p:spPr>
          <a:xfrm>
            <a:off x="179388" y="1036638"/>
            <a:ext cx="6910387" cy="5526087"/>
          </a:xfrm>
          <a:noFill/>
        </p:spPr>
      </p:pic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9411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9412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9397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9407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9409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10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8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9398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9403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9405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06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4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9399" name="Group 17"/>
          <p:cNvGrpSpPr>
            <a:grpSpLocks/>
          </p:cNvGrpSpPr>
          <p:nvPr/>
        </p:nvGrpSpPr>
        <p:grpSpPr bwMode="auto">
          <a:xfrm>
            <a:off x="7373938" y="2376488"/>
            <a:ext cx="338137" cy="103187"/>
            <a:chOff x="4709" y="1106"/>
            <a:chExt cx="256" cy="65"/>
          </a:xfrm>
        </p:grpSpPr>
        <p:sp>
          <p:nvSpPr>
            <p:cNvPr id="59401" name="Line 18"/>
            <p:cNvSpPr>
              <a:spLocks noChangeShapeType="1"/>
            </p:cNvSpPr>
            <p:nvPr/>
          </p:nvSpPr>
          <p:spPr bwMode="auto">
            <a:xfrm>
              <a:off x="4709" y="110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Line 19"/>
            <p:cNvSpPr>
              <a:spLocks noChangeShapeType="1"/>
            </p:cNvSpPr>
            <p:nvPr/>
          </p:nvSpPr>
          <p:spPr bwMode="auto">
            <a:xfrm>
              <a:off x="4709" y="116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9400" name="Text Box 20"/>
          <p:cNvSpPr txBox="1">
            <a:spLocks noChangeArrowheads="1"/>
          </p:cNvSpPr>
          <p:nvPr/>
        </p:nvSpPr>
        <p:spPr bwMode="auto">
          <a:xfrm>
            <a:off x="7835900" y="2220913"/>
            <a:ext cx="11398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Posterior uncertainty (using precision height data)</a:t>
            </a:r>
          </a:p>
        </p:txBody>
      </p:sp>
    </p:spTree>
    <p:extLst>
      <p:ext uri="{BB962C8B-B14F-4D97-AF65-F5344CB8AC3E}">
        <p14:creationId xmlns:p14="http://schemas.microsoft.com/office/powerpoint/2010/main" val="32513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5. Applications of Bayes: The tower of Babel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51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5.1 </a:t>
            </a:r>
            <a:r>
              <a:rPr lang="en-GB" dirty="0" smtClean="0"/>
              <a:t>Inverse modelling</a:t>
            </a:r>
            <a:endParaRPr lang="en-GB" dirty="0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3848100"/>
            <a:ext cx="5921375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798513"/>
            <a:ext cx="5691187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5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5.2 </a:t>
            </a:r>
            <a:r>
              <a:rPr lang="en-GB" dirty="0" smtClean="0"/>
              <a:t>Bayes as a tool for learning</a:t>
            </a:r>
            <a:endParaRPr lang="en-GB" dirty="0"/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735013"/>
            <a:ext cx="68326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128963"/>
            <a:ext cx="28670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735013"/>
            <a:ext cx="3760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1.2 I/O of PBMs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249488"/>
            <a:ext cx="197643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44550"/>
            <a:ext cx="122078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49275" y="3001963"/>
            <a:ext cx="1189038" cy="1003300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 &amp; initial constants vegetation</a:t>
            </a: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549275" y="4124325"/>
            <a:ext cx="1189038" cy="1003300"/>
          </a:xfrm>
          <a:prstGeom prst="rect">
            <a:avLst/>
          </a:prstGeom>
          <a:solidFill>
            <a:srgbClr val="6633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bg1"/>
                </a:solidFill>
                <a:latin typeface="Arial" panose="020B0604020202020204" pitchFamily="34" charset="0"/>
              </a:rPr>
              <a:t>Parameters &amp; initial constants soil</a:t>
            </a: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 rot="10800000">
            <a:off x="258763" y="1033463"/>
            <a:ext cx="36671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Atmospheric drivers</a:t>
            </a:r>
          </a:p>
        </p:txBody>
      </p:sp>
      <p:sp>
        <p:nvSpPr>
          <p:cNvPr id="1024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534988" y="5276850"/>
            <a:ext cx="1216025" cy="390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Management &amp; land use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6207125" y="4857750"/>
            <a:ext cx="2393950" cy="96996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900" i="1">
                <a:latin typeface="Arial" panose="020B0604020202020204" pitchFamily="34" charset="0"/>
              </a:rPr>
              <a:t>Simulation of time series of plant and soil variables</a:t>
            </a:r>
          </a:p>
        </p:txBody>
      </p:sp>
      <p:pic>
        <p:nvPicPr>
          <p:cNvPr id="10256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 t="25310" r="34071"/>
          <a:stretch>
            <a:fillRect/>
          </a:stretch>
        </p:blipFill>
        <p:spPr bwMode="auto">
          <a:xfrm>
            <a:off x="6429375" y="700088"/>
            <a:ext cx="18002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5.3 </a:t>
            </a:r>
            <a:r>
              <a:rPr lang="en-GB" sz="2400" dirty="0" smtClean="0"/>
              <a:t>Bayesian methods in the earth system sciences</a:t>
            </a:r>
          </a:p>
        </p:txBody>
      </p:sp>
      <p:sp>
        <p:nvSpPr>
          <p:cNvPr id="32771" name="Oval 5"/>
          <p:cNvSpPr>
            <a:spLocks noChangeArrowheads="1"/>
          </p:cNvSpPr>
          <p:nvPr/>
        </p:nvSpPr>
        <p:spPr bwMode="auto">
          <a:xfrm>
            <a:off x="236538" y="3309938"/>
            <a:ext cx="4308475" cy="576262"/>
          </a:xfrm>
          <a:prstGeom prst="ellips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Ecosystem model</a:t>
            </a: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195388" y="2303463"/>
            <a:ext cx="2419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CO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 – exchange rate</a:t>
            </a:r>
          </a:p>
        </p:txBody>
      </p:sp>
      <p:sp>
        <p:nvSpPr>
          <p:cNvPr id="32773" name="Text Box 10"/>
          <p:cNvSpPr txBox="1">
            <a:spLocks noChangeArrowheads="1"/>
          </p:cNvSpPr>
          <p:nvPr/>
        </p:nvSpPr>
        <p:spPr bwMode="auto">
          <a:xfrm>
            <a:off x="814388" y="3865563"/>
            <a:ext cx="322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Vegetation characteristics, Weather</a:t>
            </a:r>
          </a:p>
        </p:txBody>
      </p:sp>
      <p:sp>
        <p:nvSpPr>
          <p:cNvPr id="32774" name="AutoShape 12"/>
          <p:cNvSpPr>
            <a:spLocks noChangeArrowheads="1"/>
          </p:cNvSpPr>
          <p:nvPr/>
        </p:nvSpPr>
        <p:spPr bwMode="auto">
          <a:xfrm flipV="1">
            <a:off x="708025" y="2806700"/>
            <a:ext cx="373063" cy="1697038"/>
          </a:xfrm>
          <a:prstGeom prst="curvedRightArrow">
            <a:avLst>
              <a:gd name="adj1" fmla="val 90979"/>
              <a:gd name="adj2" fmla="val 181957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222674" name="AutoShape 18"/>
          <p:cNvSpPr>
            <a:spLocks noChangeArrowheads="1"/>
          </p:cNvSpPr>
          <p:nvPr/>
        </p:nvSpPr>
        <p:spPr bwMode="auto">
          <a:xfrm flipH="1">
            <a:off x="3716338" y="2894013"/>
            <a:ext cx="446087" cy="1649412"/>
          </a:xfrm>
          <a:prstGeom prst="curvedRightArrow">
            <a:avLst>
              <a:gd name="adj1" fmla="val 73950"/>
              <a:gd name="adj2" fmla="val 147900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49238" y="868363"/>
            <a:ext cx="8466137" cy="1935162"/>
            <a:chOff x="157" y="547"/>
            <a:chExt cx="5333" cy="1219"/>
          </a:xfrm>
        </p:grpSpPr>
        <p:grpSp>
          <p:nvGrpSpPr>
            <p:cNvPr id="32793" name="Group 22"/>
            <p:cNvGrpSpPr>
              <a:grpSpLocks/>
            </p:cNvGrpSpPr>
            <p:nvPr/>
          </p:nvGrpSpPr>
          <p:grpSpPr bwMode="auto">
            <a:xfrm>
              <a:off x="157" y="547"/>
              <a:ext cx="2714" cy="1219"/>
              <a:chOff x="157" y="547"/>
              <a:chExt cx="2714" cy="1219"/>
            </a:xfrm>
          </p:grpSpPr>
          <p:sp>
            <p:nvSpPr>
              <p:cNvPr id="32796" name="Oval 7"/>
              <p:cNvSpPr>
                <a:spLocks noChangeArrowheads="1"/>
              </p:cNvSpPr>
              <p:nvPr/>
            </p:nvSpPr>
            <p:spPr bwMode="auto">
              <a:xfrm>
                <a:off x="157" y="1005"/>
                <a:ext cx="2714" cy="363"/>
              </a:xfrm>
              <a:prstGeom prst="ellipse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Atm. transport model</a:t>
                </a:r>
              </a:p>
            </p:txBody>
          </p:sp>
          <p:sp>
            <p:nvSpPr>
              <p:cNvPr id="32797" name="Text Box 8"/>
              <p:cNvSpPr txBox="1">
                <a:spLocks noChangeArrowheads="1"/>
              </p:cNvSpPr>
              <p:nvPr/>
            </p:nvSpPr>
            <p:spPr bwMode="auto">
              <a:xfrm>
                <a:off x="881" y="547"/>
                <a:ext cx="1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[CO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2</a:t>
                </a:r>
                <a:r>
                  <a:rPr lang="en-GB" altLang="en-US" sz="2400">
                    <a:latin typeface="Arial" panose="020B0604020202020204" pitchFamily="34" charset="0"/>
                  </a:rPr>
                  <a:t>]</a:t>
                </a:r>
              </a:p>
            </p:txBody>
          </p:sp>
          <p:sp>
            <p:nvSpPr>
              <p:cNvPr id="32798" name="AutoShape 15"/>
              <p:cNvSpPr>
                <a:spLocks noChangeArrowheads="1"/>
              </p:cNvSpPr>
              <p:nvPr/>
            </p:nvSpPr>
            <p:spPr bwMode="auto">
              <a:xfrm flipH="1">
                <a:off x="2316" y="659"/>
                <a:ext cx="266" cy="1107"/>
              </a:xfrm>
              <a:prstGeom prst="curvedRightArrow">
                <a:avLst>
                  <a:gd name="adj1" fmla="val 83233"/>
                  <a:gd name="adj2" fmla="val 16646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99" name="AutoShape 16"/>
              <p:cNvSpPr>
                <a:spLocks noChangeArrowheads="1"/>
              </p:cNvSpPr>
              <p:nvPr/>
            </p:nvSpPr>
            <p:spPr bwMode="auto">
              <a:xfrm flipV="1">
                <a:off x="422" y="648"/>
                <a:ext cx="250" cy="1032"/>
              </a:xfrm>
              <a:prstGeom prst="curvedRightArrow">
                <a:avLst>
                  <a:gd name="adj1" fmla="val 82560"/>
                  <a:gd name="adj2" fmla="val 165120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94" name="Text Box 31"/>
            <p:cNvSpPr txBox="1">
              <a:spLocks noChangeArrowheads="1"/>
            </p:cNvSpPr>
            <p:nvPr/>
          </p:nvSpPr>
          <p:spPr bwMode="auto">
            <a:xfrm>
              <a:off x="3113" y="108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Inverse modelling</a:t>
              </a:r>
            </a:p>
          </p:txBody>
        </p:sp>
        <p:sp>
          <p:nvSpPr>
            <p:cNvPr id="32795" name="Text Box 32"/>
            <p:cNvSpPr txBox="1">
              <a:spLocks noChangeArrowheads="1"/>
            </p:cNvSpPr>
            <p:nvPr/>
          </p:nvSpPr>
          <p:spPr bwMode="auto">
            <a:xfrm>
              <a:off x="4398" y="1081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818063" y="711200"/>
            <a:ext cx="4341812" cy="5956300"/>
            <a:chOff x="3100" y="448"/>
            <a:chExt cx="2735" cy="3752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>
              <a:off x="3107" y="456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7" name="Line 25"/>
            <p:cNvSpPr>
              <a:spLocks noChangeShapeType="1"/>
            </p:cNvSpPr>
            <p:nvPr/>
          </p:nvSpPr>
          <p:spPr bwMode="auto">
            <a:xfrm>
              <a:off x="4394" y="448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8" name="Line 26"/>
            <p:cNvSpPr>
              <a:spLocks noChangeShapeType="1"/>
            </p:cNvSpPr>
            <p:nvPr/>
          </p:nvSpPr>
          <p:spPr bwMode="auto">
            <a:xfrm flipV="1">
              <a:off x="3100" y="675"/>
              <a:ext cx="2660" cy="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9" name="Text Box 27"/>
            <p:cNvSpPr txBox="1">
              <a:spLocks noChangeArrowheads="1"/>
            </p:cNvSpPr>
            <p:nvPr/>
          </p:nvSpPr>
          <p:spPr bwMode="auto">
            <a:xfrm>
              <a:off x="3113" y="477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General term</a:t>
              </a:r>
            </a:p>
          </p:txBody>
        </p:sp>
        <p:sp>
          <p:nvSpPr>
            <p:cNvPr id="32790" name="Text Box 28"/>
            <p:cNvSpPr txBox="1">
              <a:spLocks noChangeArrowheads="1"/>
            </p:cNvSpPr>
            <p:nvPr/>
          </p:nvSpPr>
          <p:spPr bwMode="auto">
            <a:xfrm>
              <a:off x="4471" y="469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Specific methods</a:t>
              </a:r>
            </a:p>
          </p:txBody>
        </p:sp>
        <p:sp>
          <p:nvSpPr>
            <p:cNvPr id="32791" name="Text Box 29"/>
            <p:cNvSpPr txBox="1">
              <a:spLocks noChangeArrowheads="1"/>
            </p:cNvSpPr>
            <p:nvPr/>
          </p:nvSpPr>
          <p:spPr bwMode="auto">
            <a:xfrm>
              <a:off x="3113" y="2165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(Bayesian) calibration</a:t>
              </a:r>
            </a:p>
          </p:txBody>
        </p:sp>
        <p:sp>
          <p:nvSpPr>
            <p:cNvPr id="32792" name="Text Box 33"/>
            <p:cNvSpPr txBox="1">
              <a:spLocks noChangeArrowheads="1"/>
            </p:cNvSpPr>
            <p:nvPr/>
          </p:nvSpPr>
          <p:spPr bwMode="auto">
            <a:xfrm>
              <a:off x="4463" y="2169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MCMC, Rejection sampling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249238" y="4683125"/>
            <a:ext cx="8740775" cy="1833563"/>
            <a:chOff x="157" y="2950"/>
            <a:chExt cx="5506" cy="1155"/>
          </a:xfrm>
        </p:grpSpPr>
        <p:grpSp>
          <p:nvGrpSpPr>
            <p:cNvPr id="32779" name="Group 23"/>
            <p:cNvGrpSpPr>
              <a:grpSpLocks/>
            </p:cNvGrpSpPr>
            <p:nvPr/>
          </p:nvGrpSpPr>
          <p:grpSpPr bwMode="auto">
            <a:xfrm>
              <a:off x="157" y="2950"/>
              <a:ext cx="2714" cy="1155"/>
              <a:chOff x="157" y="2950"/>
              <a:chExt cx="2714" cy="1155"/>
            </a:xfrm>
          </p:grpSpPr>
          <p:sp>
            <p:nvSpPr>
              <p:cNvPr id="32782" name="Oval 6"/>
              <p:cNvSpPr>
                <a:spLocks noChangeArrowheads="1"/>
              </p:cNvSpPr>
              <p:nvPr/>
            </p:nvSpPr>
            <p:spPr bwMode="auto">
              <a:xfrm>
                <a:off x="157" y="3157"/>
                <a:ext cx="2714" cy="363"/>
              </a:xfrm>
              <a:prstGeom prst="ellipse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GCM, NWP</a:t>
                </a:r>
              </a:p>
            </p:txBody>
          </p:sp>
          <p:sp>
            <p:nvSpPr>
              <p:cNvPr id="32783" name="Text Box 11"/>
              <p:cNvSpPr txBox="1">
                <a:spLocks noChangeArrowheads="1"/>
              </p:cNvSpPr>
              <p:nvPr/>
            </p:nvSpPr>
            <p:spPr bwMode="auto">
              <a:xfrm>
                <a:off x="521" y="3587"/>
                <a:ext cx="203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Initial state of the atmosphere</a:t>
                </a:r>
              </a:p>
            </p:txBody>
          </p:sp>
          <p:sp>
            <p:nvSpPr>
              <p:cNvPr id="32784" name="AutoShape 17"/>
              <p:cNvSpPr>
                <a:spLocks noChangeArrowheads="1"/>
              </p:cNvSpPr>
              <p:nvPr/>
            </p:nvSpPr>
            <p:spPr bwMode="auto">
              <a:xfrm flipV="1">
                <a:off x="454" y="3000"/>
                <a:ext cx="227" cy="1001"/>
              </a:xfrm>
              <a:prstGeom prst="curvedRightArrow">
                <a:avLst>
                  <a:gd name="adj1" fmla="val 88194"/>
                  <a:gd name="adj2" fmla="val 176388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85" name="AutoShape 19"/>
              <p:cNvSpPr>
                <a:spLocks noChangeArrowheads="1"/>
              </p:cNvSpPr>
              <p:nvPr/>
            </p:nvSpPr>
            <p:spPr bwMode="auto">
              <a:xfrm flipH="1">
                <a:off x="2413" y="2950"/>
                <a:ext cx="227" cy="1070"/>
              </a:xfrm>
              <a:prstGeom prst="curvedRightArrow">
                <a:avLst>
                  <a:gd name="adj1" fmla="val 94273"/>
                  <a:gd name="adj2" fmla="val 18854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80" name="Text Box 30"/>
            <p:cNvSpPr txBox="1">
              <a:spLocks noChangeArrowheads="1"/>
            </p:cNvSpPr>
            <p:nvPr/>
          </p:nvSpPr>
          <p:spPr bwMode="auto">
            <a:xfrm>
              <a:off x="3121" y="322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Data assimilation</a:t>
              </a:r>
            </a:p>
          </p:txBody>
        </p:sp>
        <p:sp>
          <p:nvSpPr>
            <p:cNvPr id="32781" name="Text Box 34"/>
            <p:cNvSpPr txBox="1">
              <a:spLocks noChangeArrowheads="1"/>
            </p:cNvSpPr>
            <p:nvPr/>
          </p:nvSpPr>
          <p:spPr bwMode="auto">
            <a:xfrm>
              <a:off x="4391" y="3217"/>
              <a:ext cx="1272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methods, (Extended/Ensemble) Kalman Filtering, Particle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Bayes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86249" y="1657145"/>
            <a:ext cx="6104237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Bayesian kriging</a:t>
            </a:r>
          </a:p>
          <a:p>
            <a:r>
              <a:rPr lang="en-GB" sz="1900" smtClean="0"/>
              <a:t>Gaussian process emulation</a:t>
            </a:r>
          </a:p>
          <a:p>
            <a:r>
              <a:rPr lang="en-GB" sz="1900" smtClean="0"/>
              <a:t>Hierarchical/multilevel modelling with prior</a:t>
            </a:r>
          </a:p>
          <a:p>
            <a:r>
              <a:rPr lang="en-GB" sz="1900" smtClean="0"/>
              <a:t>...</a:t>
            </a:r>
          </a:p>
          <a:p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21488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6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Projects at CEH that use 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27042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smtClean="0"/>
              <a:t>.1 </a:t>
            </a:r>
            <a:r>
              <a:rPr lang="en-GB" dirty="0" smtClean="0"/>
              <a:t>Site-specific vs. generic BC for European forest</a:t>
            </a:r>
            <a:endParaRPr lang="en-GB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" y="1162959"/>
            <a:ext cx="3464004" cy="33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082" y="4526069"/>
            <a:ext cx="324649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NitroEurope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nitrogen deposition monitoring sites.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evergreen needle leaf forest; DBF: deciduous broadleaf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66" y="1162959"/>
            <a:ext cx="1932442" cy="344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88" y="1117945"/>
            <a:ext cx="2766262" cy="34853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1886" y="5162402"/>
            <a:ext cx="1215021" cy="29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Site-specific BC</a:t>
            </a:r>
            <a:endParaRPr lang="en-GB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789" y="5163166"/>
            <a:ext cx="100974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eneric BC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9845" y="665385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6160" y="659164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0"/>
          </p:cNvCxnSpPr>
          <p:nvPr/>
        </p:nvCxnSpPr>
        <p:spPr bwMode="auto">
          <a:xfrm flipH="1" flipV="1">
            <a:off x="6531267" y="4601732"/>
            <a:ext cx="260396" cy="5614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3" idx="0"/>
          </p:cNvCxnSpPr>
          <p:nvPr/>
        </p:nvCxnSpPr>
        <p:spPr bwMode="auto">
          <a:xfrm flipV="1">
            <a:off x="6791663" y="4603260"/>
            <a:ext cx="58176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3" idx="0"/>
          </p:cNvCxnSpPr>
          <p:nvPr/>
        </p:nvCxnSpPr>
        <p:spPr bwMode="auto">
          <a:xfrm flipV="1">
            <a:off x="6791663" y="4603260"/>
            <a:ext cx="142239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2" idx="0"/>
          </p:cNvCxnSpPr>
          <p:nvPr/>
        </p:nvCxnSpPr>
        <p:spPr bwMode="auto">
          <a:xfrm flipH="1" flipV="1">
            <a:off x="6917365" y="4603260"/>
            <a:ext cx="1382032" cy="55914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12" idx="0"/>
          </p:cNvCxnSpPr>
          <p:nvPr/>
        </p:nvCxnSpPr>
        <p:spPr bwMode="auto">
          <a:xfrm flipH="1" flipV="1">
            <a:off x="7768774" y="4602496"/>
            <a:ext cx="530623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2" idx="0"/>
          </p:cNvCxnSpPr>
          <p:nvPr/>
        </p:nvCxnSpPr>
        <p:spPr bwMode="auto">
          <a:xfrm flipV="1">
            <a:off x="8299397" y="4601732"/>
            <a:ext cx="310007" cy="56067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2618" y="6465159"/>
            <a:ext cx="395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Cameron et al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(2018),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Flechard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sz="2200" dirty="0"/>
              <a:t>6</a:t>
            </a:r>
            <a:r>
              <a:rPr lang="en-GB" sz="2200" smtClean="0"/>
              <a:t>.2 </a:t>
            </a:r>
            <a:r>
              <a:rPr lang="en-GB" sz="2200" dirty="0" smtClean="0"/>
              <a:t>Reconciling LUC-inventory </a:t>
            </a:r>
            <a:r>
              <a:rPr lang="en-GB" sz="2200" dirty="0"/>
              <a:t>models with </a:t>
            </a:r>
            <a:r>
              <a:rPr lang="en-GB" sz="2200" dirty="0" smtClean="0"/>
              <a:t>atmospheric inversion</a:t>
            </a:r>
            <a:endParaRPr lang="en-GB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985432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Each emission sector has a characteristic spatial &amp; temporal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Use this in a Bayesian analysis of the parameters of a “bottom-up” model (anthropogenic  &amp; biogenic)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Derive sector-wise scaling factors = multipliers needed to match atmospheric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Posterior distribution for methane shown (2014-2015)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4873004" y="764704"/>
            <a:ext cx="4307508" cy="6093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13483"/>
            <a:ext cx="4680520" cy="2921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1302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Levy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.3 </a:t>
            </a:r>
            <a:r>
              <a:rPr lang="en-GB" dirty="0" smtClean="0"/>
              <a:t>Adaptive sampling (after </a:t>
            </a:r>
            <a:r>
              <a:rPr lang="en-GB" dirty="0" err="1" smtClean="0"/>
              <a:t>Wikle</a:t>
            </a:r>
            <a:r>
              <a:rPr lang="en-GB" dirty="0" smtClean="0"/>
              <a:t> &amp; </a:t>
            </a:r>
            <a:r>
              <a:rPr lang="en-GB" dirty="0" err="1" smtClean="0"/>
              <a:t>Royle</a:t>
            </a:r>
            <a:r>
              <a:rPr lang="en-GB" dirty="0" smtClean="0"/>
              <a:t> 1999)</a:t>
            </a:r>
            <a:endParaRPr lang="en-GB" dirty="0"/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169827" y="911803"/>
            <a:ext cx="677097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Model</a:t>
            </a:r>
            <a:r>
              <a:rPr lang="en-GB" altLang="en-US" sz="1600" dirty="0"/>
              <a:t>: spatiotemporal, a combination of kriging and </a:t>
            </a:r>
            <a:r>
              <a:rPr lang="en-GB" altLang="en-US" sz="1600" dirty="0" err="1"/>
              <a:t>Kalman</a:t>
            </a:r>
            <a:r>
              <a:rPr lang="en-GB" altLang="en-US" sz="1600" dirty="0"/>
              <a:t> filter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Field</a:t>
            </a:r>
            <a:r>
              <a:rPr lang="en-GB" altLang="en-US" sz="1600" dirty="0"/>
              <a:t>: </a:t>
            </a:r>
            <a:r>
              <a:rPr lang="en-GB" altLang="en-US" sz="1600" dirty="0" smtClean="0"/>
              <a:t>49 </a:t>
            </a:r>
            <a:r>
              <a:rPr lang="en-GB" altLang="en-US" sz="1600" dirty="0"/>
              <a:t>potential sensor locations at each time step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Spatial </a:t>
            </a:r>
            <a:r>
              <a:rPr lang="en-GB" altLang="en-US" sz="1400" dirty="0" smtClean="0"/>
              <a:t>and temporal correlations </a:t>
            </a:r>
            <a:r>
              <a:rPr lang="en-GB" altLang="en-US" sz="1400" dirty="0"/>
              <a:t>assumed constant and known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Design</a:t>
            </a:r>
            <a:r>
              <a:rPr lang="en-GB" altLang="en-US" sz="1600" dirty="0"/>
              <a:t> (sensor placement in space): adaptive, based on measurement history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Design criterion: put the </a:t>
            </a:r>
            <a:r>
              <a:rPr lang="en-GB" altLang="en-US" sz="1400" dirty="0" smtClean="0"/>
              <a:t>sensor </a:t>
            </a:r>
            <a:r>
              <a:rPr lang="en-GB" altLang="en-US" sz="1400" dirty="0"/>
              <a:t>at the location that minimises the average prediction variance (i.e. the mean of the 49 kriging variances</a:t>
            </a:r>
            <a:r>
              <a:rPr lang="en-GB" altLang="en-US" sz="1400" dirty="0" smtClean="0"/>
              <a:t>)</a:t>
            </a:r>
            <a:endParaRPr lang="en-GB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4280" y="3863258"/>
            <a:ext cx="8878887" cy="1741487"/>
            <a:chOff x="265113" y="4870019"/>
            <a:chExt cx="8878887" cy="1741487"/>
          </a:xfrm>
        </p:grpSpPr>
        <p:pic>
          <p:nvPicPr>
            <p:cNvPr id="4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35" b="37250"/>
            <a:stretch>
              <a:fillRect/>
            </a:stretch>
          </p:blipFill>
          <p:spPr bwMode="auto">
            <a:xfrm>
              <a:off x="2279650" y="4870019"/>
              <a:ext cx="686435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15" b="36633"/>
            <a:stretch>
              <a:fillRect/>
            </a:stretch>
          </p:blipFill>
          <p:spPr bwMode="auto">
            <a:xfrm>
              <a:off x="2279650" y="5784419"/>
              <a:ext cx="6864350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265113" y="5304994"/>
              <a:ext cx="18954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>
                  <a:solidFill>
                    <a:srgbClr val="FF0000"/>
                  </a:solidFill>
                </a:rPr>
                <a:t>OPTIMAL DESIGN: Start at centre, move to other locations immediately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1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.4 </a:t>
            </a:r>
            <a:r>
              <a:rPr lang="en-GB" dirty="0" smtClean="0"/>
              <a:t>Methane </a:t>
            </a:r>
            <a:r>
              <a:rPr lang="en-GB" dirty="0"/>
              <a:t>model: </a:t>
            </a:r>
            <a:r>
              <a:rPr lang="en-GB" dirty="0" smtClean="0"/>
              <a:t>correcting for upscaling error</a:t>
            </a:r>
            <a:endParaRPr lang="en-GB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84163" y="676364"/>
            <a:ext cx="8575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Upscaling error (</a:t>
            </a:r>
            <a:r>
              <a:rPr lang="el-GR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Δ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 dirty="0" smtClean="0">
                <a:latin typeface="Arial" panose="020B0604020202020204" pitchFamily="34" charset="0"/>
              </a:rPr>
              <a:t>arises when a nonlinear model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 smtClean="0">
                <a:latin typeface="Arial" panose="020B0604020202020204" pitchFamily="34" charset="0"/>
              </a:rPr>
              <a:t> is provided with spatially averaged input 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μ</a:t>
            </a:r>
            <a:r>
              <a:rPr lang="en-GB" altLang="en-US" sz="20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r>
              <a:rPr lang="en-GB" altLang="en-US" sz="2000" dirty="0" smtClean="0">
                <a:latin typeface="Arial" panose="020B0604020202020204" pitchFamily="34" charset="0"/>
              </a:rPr>
              <a:t>), ignoring spatial variability (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p(x)</a:t>
            </a:r>
            <a:r>
              <a:rPr lang="en-GB" altLang="en-US" sz="2000" dirty="0" smtClean="0">
                <a:latin typeface="Arial" panose="020B0604020202020204" pitchFamily="34" charset="0"/>
              </a:rPr>
              <a:t>):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0529" t="32639" r="55186"/>
          <a:stretch/>
        </p:blipFill>
        <p:spPr>
          <a:xfrm>
            <a:off x="2764252" y="1149637"/>
            <a:ext cx="2940908" cy="103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4162" y="6465159"/>
            <a:ext cx="865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Oijen, Cameron, Levy &amp; 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Preston (2017),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from spatial upscaling of nonlinear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flux models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6363094"/>
            <a:ext cx="9144000" cy="1885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880764" y="2213492"/>
            <a:ext cx="7439025" cy="3123871"/>
            <a:chOff x="880764" y="2213492"/>
            <a:chExt cx="7439025" cy="312387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5" b="53171"/>
            <a:stretch/>
          </p:blipFill>
          <p:spPr>
            <a:xfrm>
              <a:off x="880764" y="2721195"/>
              <a:ext cx="7439025" cy="213045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38601" y="2213492"/>
              <a:ext cx="1621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Methane (1 x 1 km)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98905" y="221506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Output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9725" y="221663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Input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incorrect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9442" y="4856844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974" y="4875698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80996" y="4851525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2.25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r>
                <a:rPr lang="en-GB" dirty="0"/>
                <a:t> </a:t>
              </a:r>
              <a:r>
                <a:rPr lang="en-GB" dirty="0" smtClean="0"/>
                <a:t>(= -12%)</a:t>
              </a:r>
              <a:endParaRPr lang="en-GB" baseline="30000" dirty="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H="1" flipV="1">
            <a:off x="7052578" y="5320362"/>
            <a:ext cx="4436" cy="29154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655784" y="5553654"/>
            <a:ext cx="74218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latin typeface="Arial" panose="020B0604020202020204" pitchFamily="34" charset="0"/>
              </a:rPr>
              <a:t>This error of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-12% </a:t>
            </a:r>
            <a:r>
              <a:rPr lang="en-GB" altLang="en-US" sz="1800" dirty="0" smtClean="0">
                <a:latin typeface="Arial" panose="020B0604020202020204" pitchFamily="34" charset="0"/>
              </a:rPr>
              <a:t>can be reduced, </a:t>
            </a:r>
            <a:r>
              <a:rPr lang="en-GB" altLang="en-US" sz="1800" u="sng" dirty="0" smtClean="0">
                <a:latin typeface="Arial" panose="020B0604020202020204" pitchFamily="34" charset="0"/>
              </a:rPr>
              <a:t>while still working with averaged inputs</a:t>
            </a:r>
            <a:r>
              <a:rPr lang="en-GB" altLang="en-US" sz="1800" dirty="0" smtClean="0">
                <a:latin typeface="Arial" panose="020B0604020202020204" pitchFamily="34" charset="0"/>
              </a:rPr>
              <a:t>, to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-3%</a:t>
            </a:r>
            <a:r>
              <a:rPr lang="en-GB" altLang="en-US" sz="1800" dirty="0" smtClean="0">
                <a:latin typeface="Arial" panose="020B0604020202020204" pitchFamily="34" charset="0"/>
              </a:rPr>
              <a:t> if we apply the </a:t>
            </a:r>
            <a:r>
              <a:rPr lang="el-GR" altLang="en-US" sz="1800" dirty="0" smtClean="0">
                <a:latin typeface="Arial" panose="020B0604020202020204" pitchFamily="34" charset="0"/>
              </a:rPr>
              <a:t>Δ</a:t>
            </a:r>
            <a:r>
              <a:rPr lang="en-GB" altLang="en-US" sz="1800" dirty="0" smtClean="0">
                <a:latin typeface="Arial" panose="020B0604020202020204" pitchFamily="34" charset="0"/>
              </a:rPr>
              <a:t>-formula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6</a:t>
            </a:r>
            <a:r>
              <a:rPr lang="en-GB" sz="2400" smtClean="0"/>
              <a:t>.5 </a:t>
            </a:r>
            <a:r>
              <a:rPr lang="en-GB" sz="2400" dirty="0" smtClean="0"/>
              <a:t>Drought-risk analysis for NPP </a:t>
            </a:r>
            <a:r>
              <a:rPr lang="en-GB" sz="2400" dirty="0"/>
              <a:t>in </a:t>
            </a:r>
            <a:r>
              <a:rPr lang="en-GB" sz="2400" dirty="0" smtClean="0"/>
              <a:t>2071-2100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17411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8" t="6186" b="51418"/>
          <a:stretch/>
        </p:blipFill>
        <p:spPr bwMode="auto">
          <a:xfrm>
            <a:off x="6344169" y="2798062"/>
            <a:ext cx="2502304" cy="25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6267" r="32541" b="50935"/>
          <a:stretch/>
        </p:blipFill>
        <p:spPr bwMode="auto">
          <a:xfrm>
            <a:off x="536171" y="4065933"/>
            <a:ext cx="2540923" cy="261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55859" r="32541"/>
          <a:stretch/>
        </p:blipFill>
        <p:spPr bwMode="auto">
          <a:xfrm>
            <a:off x="536170" y="959672"/>
            <a:ext cx="2540923" cy="2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7" idx="3"/>
          </p:cNvCxnSpPr>
          <p:nvPr/>
        </p:nvCxnSpPr>
        <p:spPr bwMode="auto">
          <a:xfrm>
            <a:off x="3077093" y="2310000"/>
            <a:ext cx="2942707" cy="92403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V="1">
            <a:off x="3077094" y="4400550"/>
            <a:ext cx="2942706" cy="9746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88544" y="712005"/>
            <a:ext cx="254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Probability of drought (PH)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76768" y="3803664"/>
            <a:ext cx="191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Vulnerability (V)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47546" y="2395779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Risk (R)</a:t>
            </a:r>
          </a:p>
          <a:p>
            <a:r>
              <a:rPr lang="en-GB" dirty="0" smtClean="0"/>
              <a:t>= expectation of loss</a:t>
            </a:r>
            <a:endParaRPr lang="en-GB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4356" y="3592016"/>
            <a:ext cx="1943100" cy="430887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712788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12788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12788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R = P(H) V</a:t>
            </a:r>
            <a:endParaRPr lang="en-GB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(2013, 2014)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nb-NO"/>
              <a:t>6</a:t>
            </a:r>
            <a:r>
              <a:rPr lang="nb-NO" smtClean="0"/>
              <a:t>.6 </a:t>
            </a:r>
            <a:r>
              <a:rPr lang="nb-NO" dirty="0" smtClean="0"/>
              <a:t>Bayesian ideotyping for plant breeding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6548" b="14807"/>
          <a:stretch>
            <a:fillRect/>
          </a:stretch>
        </p:blipFill>
        <p:spPr bwMode="auto">
          <a:xfrm>
            <a:off x="1373622" y="4191671"/>
            <a:ext cx="3516021" cy="17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680537" y="5816119"/>
            <a:ext cx="124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Average yield</a:t>
            </a:r>
          </a:p>
          <a:p>
            <a:r>
              <a:rPr lang="nb-NO" dirty="0" smtClean="0"/>
              <a:t>(normalised)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89340" y="4830211"/>
            <a:ext cx="183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/>
              <a:t>Yield stability</a:t>
            </a:r>
          </a:p>
          <a:p>
            <a:pPr algn="ctr"/>
            <a:r>
              <a:rPr lang="nb-NO" dirty="0" smtClean="0"/>
              <a:t>(normalised)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895114" y="5950041"/>
            <a:ext cx="895927" cy="923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127058" y="4045369"/>
            <a:ext cx="10962" cy="498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017795" y="3847235"/>
            <a:ext cx="2244436" cy="204123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</a:t>
            </a:r>
            <a:r>
              <a:rPr lang="nb-NO" sz="1400" dirty="0" smtClean="0"/>
              <a:t>ach circle represents a different simulated cultivar, i.e. a different parameter vector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/>
          <p:cNvCxnSpPr>
            <a:stCxn id="14" idx="2"/>
          </p:cNvCxnSpPr>
          <p:nvPr/>
        </p:nvCxnSpPr>
        <p:spPr bwMode="auto">
          <a:xfrm flipH="1">
            <a:off x="4142798" y="4867853"/>
            <a:ext cx="1874997" cy="4156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2"/>
          </p:cNvCxnSpPr>
          <p:nvPr/>
        </p:nvCxnSpPr>
        <p:spPr bwMode="auto">
          <a:xfrm flipH="1">
            <a:off x="4706216" y="4867853"/>
            <a:ext cx="1311579" cy="54032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824470" y="4262870"/>
            <a:ext cx="2854037" cy="1182255"/>
          </a:xfrm>
          <a:prstGeom prst="line">
            <a:avLst/>
          </a:prstGeom>
          <a:solidFill>
            <a:schemeClr val="bg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2798" y="832589"/>
            <a:ext cx="3415691" cy="25559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4" name="Picture 23" descr="NorwayMap_BC.jpg"/>
          <p:cNvPicPr>
            <a:picLocks noChangeAspect="1"/>
          </p:cNvPicPr>
          <p:nvPr/>
        </p:nvPicPr>
        <p:blipFill>
          <a:blip r:embed="rId4" cstate="print"/>
          <a:srcRect r="38369"/>
          <a:stretch>
            <a:fillRect/>
          </a:stretch>
        </p:blipFill>
        <p:spPr>
          <a:xfrm>
            <a:off x="1389885" y="687498"/>
            <a:ext cx="2143523" cy="33898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(2016)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6.7 </a:t>
            </a:r>
            <a:r>
              <a:rPr lang="en-GB" sz="2400" dirty="0" smtClean="0"/>
              <a:t>Intermediate-scale Bayes: Using LIDAR data</a:t>
            </a:r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203200" y="5270500"/>
            <a:ext cx="2163763" cy="998538"/>
          </a:xfrm>
          <a:prstGeom prst="parallelogram">
            <a:avLst>
              <a:gd name="adj" fmla="val 5421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Model 3-PG</a:t>
            </a:r>
          </a:p>
        </p:txBody>
      </p:sp>
      <p:sp>
        <p:nvSpPr>
          <p:cNvPr id="32772" name="Oval 7"/>
          <p:cNvSpPr>
            <a:spLocks noChangeArrowheads="1"/>
          </p:cNvSpPr>
          <p:nvPr/>
        </p:nvSpPr>
        <p:spPr bwMode="auto">
          <a:xfrm>
            <a:off x="1625600" y="3502025"/>
            <a:ext cx="2092325" cy="995363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Bayesian calibration</a:t>
            </a:r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271463" y="1616075"/>
            <a:ext cx="1617662" cy="2071688"/>
          </a:xfrm>
          <a:prstGeom prst="flowChartMultidocumen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RS-data: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Hyper-spectral, LiDAR, SAR</a:t>
            </a:r>
          </a:p>
        </p:txBody>
      </p:sp>
      <p:sp>
        <p:nvSpPr>
          <p:cNvPr id="32774" name="Line 9"/>
          <p:cNvSpPr>
            <a:spLocks noChangeShapeType="1"/>
          </p:cNvSpPr>
          <p:nvPr/>
        </p:nvSpPr>
        <p:spPr bwMode="auto">
          <a:xfrm flipV="1">
            <a:off x="1930400" y="4551363"/>
            <a:ext cx="436563" cy="650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5" name="Line 10"/>
          <p:cNvSpPr>
            <a:spLocks noChangeShapeType="1"/>
          </p:cNvSpPr>
          <p:nvPr/>
        </p:nvSpPr>
        <p:spPr bwMode="auto">
          <a:xfrm>
            <a:off x="1976438" y="3030538"/>
            <a:ext cx="330200" cy="414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11"/>
          <p:cNvSpPr>
            <a:spLocks noChangeShapeType="1"/>
          </p:cNvSpPr>
          <p:nvPr/>
        </p:nvSpPr>
        <p:spPr bwMode="auto">
          <a:xfrm>
            <a:off x="3821113" y="3989388"/>
            <a:ext cx="404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2777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10614"/>
          <a:stretch>
            <a:fillRect/>
          </a:stretch>
        </p:blipFill>
        <p:spPr bwMode="auto">
          <a:xfrm>
            <a:off x="4341813" y="5986463"/>
            <a:ext cx="4791075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Rectangle 19"/>
          <p:cNvSpPr>
            <a:spLocks noChangeArrowheads="1"/>
          </p:cNvSpPr>
          <p:nvPr/>
        </p:nvSpPr>
        <p:spPr bwMode="auto">
          <a:xfrm>
            <a:off x="139700" y="768350"/>
            <a:ext cx="4097338" cy="7143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Corsican pine forest, U.K.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Remote Sensing </a:t>
            </a:r>
            <a:r>
              <a:rPr lang="en-GB" altLang="en-US" sz="1200">
                <a:latin typeface="Arial" panose="020B0604020202020204" pitchFamily="34" charset="0"/>
                <a:cs typeface="Arial" panose="020B0604020202020204" pitchFamily="34" charset="0"/>
              </a:rPr>
              <a:t>→ {LAI, Height, Biomass}</a:t>
            </a:r>
          </a:p>
        </p:txBody>
      </p:sp>
      <p:pic>
        <p:nvPicPr>
          <p:cNvPr id="327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274763"/>
            <a:ext cx="45243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1.3 I/O of empirical models</a:t>
            </a:r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120650" y="2493963"/>
            <a:ext cx="1798638" cy="1476375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200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Two parameters: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P1 = slope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P2 = intercept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One variable: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 = time</a:t>
            </a:r>
          </a:p>
        </p:txBody>
      </p:sp>
      <p:sp>
        <p:nvSpPr>
          <p:cNvPr id="1126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26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127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pic>
        <p:nvPicPr>
          <p:cNvPr id="11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622550"/>
            <a:ext cx="260191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5" name="Oval 18"/>
          <p:cNvSpPr>
            <a:spLocks noChangeArrowheads="1"/>
          </p:cNvSpPr>
          <p:nvPr/>
        </p:nvSpPr>
        <p:spPr bwMode="auto">
          <a:xfrm>
            <a:off x="3175000" y="2782888"/>
            <a:ext cx="2181225" cy="91440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tIns="10800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Y = P1 + P2 * t</a:t>
            </a:r>
          </a:p>
        </p:txBody>
      </p:sp>
    </p:spTree>
    <p:extLst>
      <p:ext uri="{BB962C8B-B14F-4D97-AF65-F5344CB8AC3E}">
        <p14:creationId xmlns:p14="http://schemas.microsoft.com/office/powerpoint/2010/main" val="25112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716088"/>
            <a:ext cx="364013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6.8 </a:t>
            </a:r>
            <a:r>
              <a:rPr lang="en-GB" sz="2400" dirty="0" smtClean="0"/>
              <a:t>Small-scale Bayes: BC instead of model spin-up</a:t>
            </a:r>
          </a:p>
        </p:txBody>
      </p:sp>
      <p:pic>
        <p:nvPicPr>
          <p:cNvPr id="105476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9"/>
          <a:stretch>
            <a:fillRect/>
          </a:stretch>
        </p:blipFill>
        <p:spPr bwMode="auto">
          <a:xfrm>
            <a:off x="4799013" y="6176963"/>
            <a:ext cx="43084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Rectangle 22"/>
          <p:cNvSpPr>
            <a:spLocks noChangeArrowheads="1"/>
          </p:cNvSpPr>
          <p:nvPr/>
        </p:nvSpPr>
        <p:spPr bwMode="auto">
          <a:xfrm>
            <a:off x="220663" y="798513"/>
            <a:ext cx="3740150" cy="812800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Grassland, Oensingen (Switzerland)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Model:	DAYCENT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Soil respiration</a:t>
            </a:r>
            <a:endParaRPr lang="en-GB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478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0"/>
          <a:stretch>
            <a:fillRect/>
          </a:stretch>
        </p:blipFill>
        <p:spPr bwMode="auto">
          <a:xfrm>
            <a:off x="2076450" y="4033838"/>
            <a:ext cx="1946275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7"/>
          <a:stretch>
            <a:fillRect/>
          </a:stretch>
        </p:blipFill>
        <p:spPr bwMode="auto">
          <a:xfrm>
            <a:off x="6202363" y="1685925"/>
            <a:ext cx="262255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Text Box 26"/>
          <p:cNvSpPr txBox="1">
            <a:spLocks noChangeArrowheads="1"/>
          </p:cNvSpPr>
          <p:nvPr/>
        </p:nvSpPr>
        <p:spPr bwMode="auto">
          <a:xfrm>
            <a:off x="1625600" y="2428875"/>
            <a:ext cx="1165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05481" name="Text Box 27"/>
          <p:cNvSpPr txBox="1">
            <a:spLocks noChangeArrowheads="1"/>
          </p:cNvSpPr>
          <p:nvPr/>
        </p:nvSpPr>
        <p:spPr bwMode="auto">
          <a:xfrm>
            <a:off x="1128713" y="5021263"/>
            <a:ext cx="2292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05482" name="Text Box 28"/>
          <p:cNvSpPr txBox="1">
            <a:spLocks noChangeArrowheads="1"/>
          </p:cNvSpPr>
          <p:nvPr/>
        </p:nvSpPr>
        <p:spPr bwMode="auto">
          <a:xfrm>
            <a:off x="4857750" y="3187700"/>
            <a:ext cx="2292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105483" name="Line 29"/>
          <p:cNvSpPr>
            <a:spLocks noChangeShapeType="1"/>
          </p:cNvSpPr>
          <p:nvPr/>
        </p:nvSpPr>
        <p:spPr bwMode="auto">
          <a:xfrm flipV="1">
            <a:off x="2936875" y="3795713"/>
            <a:ext cx="2170113" cy="1543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484" name="Line 30"/>
          <p:cNvSpPr>
            <a:spLocks noChangeShapeType="1"/>
          </p:cNvSpPr>
          <p:nvPr/>
        </p:nvSpPr>
        <p:spPr bwMode="auto">
          <a:xfrm>
            <a:off x="2770188" y="2817813"/>
            <a:ext cx="2208212" cy="6175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7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6.9 </a:t>
            </a:r>
            <a:r>
              <a:rPr lang="en-GB" sz="2400" dirty="0" smtClean="0"/>
              <a:t>Download PBM plus code for BC / Troubleshooting MCMC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712788"/>
            <a:ext cx="7231062" cy="703262"/>
          </a:xfrm>
        </p:spPr>
        <p:txBody>
          <a:bodyPr/>
          <a:lstStyle/>
          <a:p>
            <a:r>
              <a:rPr lang="en-GB" altLang="en-US" sz="2000" b="0" smtClean="0"/>
              <a:t>Van Oijen M, Höglind M, Cameron DR, Thorsen SM (2015). BASGRA_2014. </a:t>
            </a:r>
            <a:r>
              <a:rPr lang="en-GB" altLang="en-US" sz="2000" b="0" smtClean="0">
                <a:hlinkClick r:id="rId2"/>
              </a:rPr>
              <a:t>http://dx.doi.org/10.5281/zenodo.27867</a:t>
            </a:r>
            <a:r>
              <a:rPr lang="en-GB" altLang="en-US" sz="2000" b="0" smtClean="0"/>
              <a:t> </a:t>
            </a:r>
            <a:endParaRPr lang="en-GB" altLang="en-US" sz="2000" smtClean="0"/>
          </a:p>
        </p:txBody>
      </p:sp>
      <p:pic>
        <p:nvPicPr>
          <p:cNvPr id="10138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535113"/>
            <a:ext cx="480695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90538" y="5711825"/>
            <a:ext cx="842962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altLang="en-US" sz="2000" b="0" kern="0" dirty="0" smtClean="0"/>
              <a:t>Van Oijen M (</a:t>
            </a:r>
            <a:r>
              <a:rPr lang="en-GB" altLang="en-US" sz="2000" b="0" kern="0" dirty="0"/>
              <a:t>2008). </a:t>
            </a:r>
            <a:r>
              <a:rPr lang="en-GB" sz="2000" b="0" kern="0" dirty="0"/>
              <a:t>Bayesian Calibration (BC) and Bayesian Model Comparison (BMC) of process-based models: Theory, implementation and </a:t>
            </a:r>
            <a:r>
              <a:rPr lang="en-GB" sz="2000" b="0" kern="0" dirty="0" smtClean="0"/>
              <a:t>guidelines.</a:t>
            </a:r>
            <a:r>
              <a:rPr lang="en-GB" altLang="en-US" sz="2000" b="0" kern="0" dirty="0" smtClean="0"/>
              <a:t> </a:t>
            </a:r>
            <a:r>
              <a:rPr lang="en-GB" altLang="en-US" sz="2000" b="0" kern="0" dirty="0" smtClean="0">
                <a:hlinkClick r:id="rId4"/>
              </a:rPr>
              <a:t>http://nora.nerc.ac.uk/6087/</a:t>
            </a:r>
            <a:endParaRPr lang="en-GB" altLang="en-US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3946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7. Likelihood function L(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) = P(D</a:t>
            </a:r>
            <a:r>
              <a:rPr lang="en-GB" altLang="en-US" smtClean="0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|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)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42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.1 </a:t>
            </a:r>
            <a:r>
              <a:rPr lang="en-GB" dirty="0" smtClean="0"/>
              <a:t>How informative is my data set?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3724275"/>
          </a:xfrm>
        </p:spPr>
        <p:txBody>
          <a:bodyPr/>
          <a:lstStyle/>
          <a:p>
            <a:pPr>
              <a:defRPr/>
            </a:pPr>
            <a:r>
              <a:rPr lang="en-GB" dirty="0"/>
              <a:t>D</a:t>
            </a:r>
            <a:r>
              <a:rPr lang="en-GB" dirty="0" smtClean="0"/>
              <a:t>ata can be informative in two ways: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Having high precision (small </a:t>
            </a:r>
            <a:r>
              <a:rPr lang="en-GB" b="1" dirty="0" smtClean="0"/>
              <a:t>S.D.</a:t>
            </a:r>
            <a:r>
              <a:rPr lang="en-GB" dirty="0" smtClean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Being numerous (large </a:t>
            </a:r>
            <a:r>
              <a:rPr lang="en-GB" b="1" i="1" dirty="0" smtClean="0"/>
              <a:t>n</a:t>
            </a:r>
            <a:r>
              <a:rPr lang="en-GB" dirty="0" smtClean="0"/>
              <a:t>)</a:t>
            </a:r>
          </a:p>
          <a:p>
            <a:pPr>
              <a:defRPr/>
            </a:pPr>
            <a:r>
              <a:rPr lang="en-GB" dirty="0" smtClean="0"/>
              <a:t>Data can also be less informative than we thought …</a:t>
            </a:r>
          </a:p>
          <a:p>
            <a:pPr lvl="1">
              <a:defRPr/>
            </a:pPr>
            <a:r>
              <a:rPr lang="en-GB" dirty="0" smtClean="0"/>
              <a:t>Only stochastic measurement error considered</a:t>
            </a:r>
          </a:p>
          <a:p>
            <a:pPr lvl="1">
              <a:defRPr/>
            </a:pPr>
            <a:r>
              <a:rPr lang="en-GB" dirty="0" smtClean="0"/>
              <a:t>Measurements may be biased, e.g. taken in an ‘atypical’ forest (e.g. forest on polluted soil)</a:t>
            </a:r>
          </a:p>
          <a:p>
            <a:pPr lvl="1">
              <a:defRPr/>
            </a:pPr>
            <a:r>
              <a:rPr lang="en-GB" dirty="0" smtClean="0"/>
              <a:t>Measurements may not be at the ‘believable scale’ of the model</a:t>
            </a:r>
          </a:p>
        </p:txBody>
      </p:sp>
      <p:sp>
        <p:nvSpPr>
          <p:cNvPr id="95236" name="Text Box 3"/>
          <p:cNvSpPr txBox="1">
            <a:spLocks noChangeArrowheads="1"/>
          </p:cNvSpPr>
          <p:nvPr/>
        </p:nvSpPr>
        <p:spPr bwMode="auto">
          <a:xfrm>
            <a:off x="4846638" y="6043613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184275" y="2851150"/>
            <a:ext cx="6858000" cy="3789363"/>
            <a:chOff x="1117600" y="2824480"/>
            <a:chExt cx="6858000" cy="3789680"/>
          </a:xfrm>
        </p:grpSpPr>
        <p:sp>
          <p:nvSpPr>
            <p:cNvPr id="95238" name="Rounded Rectangle 4"/>
            <p:cNvSpPr>
              <a:spLocks noChangeArrowheads="1"/>
            </p:cNvSpPr>
            <p:nvPr/>
          </p:nvSpPr>
          <p:spPr bwMode="auto">
            <a:xfrm>
              <a:off x="1117600" y="2824480"/>
              <a:ext cx="6858000" cy="210312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239" name="Oval 5"/>
            <p:cNvSpPr>
              <a:spLocks noChangeArrowheads="1"/>
            </p:cNvSpPr>
            <p:nvPr/>
          </p:nvSpPr>
          <p:spPr bwMode="auto">
            <a:xfrm>
              <a:off x="6624320" y="5872480"/>
              <a:ext cx="853440" cy="741680"/>
            </a:xfrm>
            <a:prstGeom prst="ellipse">
              <a:avLst/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cxnSp>
          <p:nvCxnSpPr>
            <p:cNvPr id="95240" name="Straight Arrow Connector 7"/>
            <p:cNvCxnSpPr>
              <a:cxnSpLocks noChangeShapeType="1"/>
            </p:cNvCxnSpPr>
            <p:nvPr/>
          </p:nvCxnSpPr>
          <p:spPr bwMode="auto">
            <a:xfrm>
              <a:off x="6309360" y="4937760"/>
              <a:ext cx="579120" cy="90424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016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96262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3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4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Model-data mismatch for data-point i</a:t>
              </a:r>
            </a:p>
          </p:txBody>
        </p:sp>
        <p:sp>
          <p:nvSpPr>
            <p:cNvPr id="96265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GAUSSIAN</a:t>
              </a:r>
            </a:p>
          </p:txBody>
        </p:sp>
        <p:cxnSp>
          <p:nvCxnSpPr>
            <p:cNvPr id="9626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7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MULTIPLICATION 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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 information from different data-points considered uncorrelated</a:t>
              </a:r>
            </a:p>
          </p:txBody>
        </p:sp>
        <p:cxnSp>
          <p:nvCxnSpPr>
            <p:cNvPr id="96268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9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.2 </a:t>
            </a:r>
            <a:r>
              <a:rPr lang="en-GB" dirty="0" smtClean="0"/>
              <a:t>The most common likelihood function P(D|</a:t>
            </a:r>
            <a:r>
              <a:rPr lang="el-GR" dirty="0" smtClean="0"/>
              <a:t>θ</a:t>
            </a:r>
            <a:r>
              <a:rPr lang="en-GB" dirty="0" smtClean="0"/>
              <a:t>)</a:t>
            </a:r>
            <a:endParaRPr lang="en-GB" dirty="0"/>
          </a:p>
        </p:txBody>
      </p:sp>
      <p:graphicFrame>
        <p:nvGraphicFramePr>
          <p:cNvPr id="96260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Equation" r:id="rId3" imgW="2070100" imgH="457200" progId="Equation.3">
                  <p:embed/>
                </p:oleObj>
              </mc:Choice>
              <mc:Fallback>
                <p:oleObj name="Equation" r:id="rId3" imgW="2070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>
                <a:latin typeface="Arial" panose="020B0604020202020204" pitchFamily="34" charset="0"/>
              </a:rPr>
              <a:t>P(D|</a:t>
            </a:r>
            <a:r>
              <a:rPr lang="en-GB" altLang="en-US" sz="4000"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4000">
                <a:latin typeface="Arial" panose="020B0604020202020204" pitchFamily="34" charset="0"/>
              </a:rPr>
              <a:t>)  =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3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7283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4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7286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7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7288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9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7290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7291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7292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3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4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7295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7296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7297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7298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7299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7300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7301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7302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7303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7304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7305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7306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7307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7308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7309" name="Straight Connector 34"/>
          <p:cNvCxnSpPr>
            <a:cxnSpLocks noChangeShapeType="1"/>
            <a:stCxn id="97294" idx="0"/>
            <a:endCxn id="97293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Straight Connector 36"/>
          <p:cNvCxnSpPr>
            <a:cxnSpLocks noChangeShapeType="1"/>
            <a:stCxn id="97294" idx="0"/>
            <a:endCxn id="97292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1" name="Straight Connector 38"/>
          <p:cNvCxnSpPr>
            <a:cxnSpLocks noChangeShapeType="1"/>
            <a:stCxn id="97295" idx="2"/>
            <a:endCxn id="97299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Straight Connector 40"/>
          <p:cNvCxnSpPr>
            <a:cxnSpLocks noChangeShapeType="1"/>
            <a:stCxn id="97295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3" name="Straight Connector 42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4" name="Straight Connector 44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5" name="Straight Connector 46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6" name="Straight Connector 48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7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8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9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0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1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4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5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6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7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8" name="Straight Connector 72"/>
          <p:cNvCxnSpPr>
            <a:cxnSpLocks noChangeShapeType="1"/>
            <a:endCxn id="97297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9" name="Straight Connector 74"/>
          <p:cNvCxnSpPr>
            <a:cxnSpLocks noChangeShapeType="1"/>
            <a:endCxn id="97298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0" name="Straight Connector 76"/>
          <p:cNvCxnSpPr>
            <a:cxnSpLocks noChangeShapeType="1"/>
            <a:stCxn id="97299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1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2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3" name="Straight Connector 82"/>
          <p:cNvCxnSpPr>
            <a:cxnSpLocks noChangeShapeType="1"/>
            <a:stCxn id="97297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4" name="Straight Connector 84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35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7336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7337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8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9" name="Straight Connector 71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40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7341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643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8307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08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09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8310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1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8312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3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8314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8315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8316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7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8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8319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8320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8321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8322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8323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8324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8325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8326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8327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8328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8329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8330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8331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8332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8333" name="Straight Connector 34"/>
          <p:cNvCxnSpPr>
            <a:cxnSpLocks noChangeShapeType="1"/>
            <a:stCxn id="98318" idx="0"/>
            <a:endCxn id="98317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4" name="Straight Connector 36"/>
          <p:cNvCxnSpPr>
            <a:cxnSpLocks noChangeShapeType="1"/>
            <a:stCxn id="98318" idx="0"/>
            <a:endCxn id="98316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5" name="Straight Connector 38"/>
          <p:cNvCxnSpPr>
            <a:cxnSpLocks noChangeShapeType="1"/>
            <a:stCxn id="98319" idx="2"/>
            <a:endCxn id="98323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6" name="Straight Connector 40"/>
          <p:cNvCxnSpPr>
            <a:cxnSpLocks noChangeShapeType="1"/>
            <a:stCxn id="98319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7" name="Straight Connector 42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8" name="Straight Connector 44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9" name="Straight Connector 46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0" name="Straight Connector 48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1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2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3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4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5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6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7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8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9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0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1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2" name="Straight Connector 72"/>
          <p:cNvCxnSpPr>
            <a:cxnSpLocks noChangeShapeType="1"/>
            <a:endCxn id="98321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3" name="Straight Connector 74"/>
          <p:cNvCxnSpPr>
            <a:cxnSpLocks noChangeShapeType="1"/>
            <a:endCxn id="98322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4" name="Straight Connector 76"/>
          <p:cNvCxnSpPr>
            <a:cxnSpLocks noChangeShapeType="1"/>
            <a:stCxn id="98323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5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6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7" name="Straight Connector 82"/>
          <p:cNvCxnSpPr>
            <a:cxnSpLocks noChangeShapeType="1"/>
            <a:stCxn id="98321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8" name="Straight Connector 84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9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8360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8361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2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3" name="Straight Connector 71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64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8365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514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7</a:t>
            </a:r>
            <a:r>
              <a:rPr lang="en-GB" smtClean="0"/>
              <a:t>.4 For data to be useful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0173" y="1480087"/>
            <a:ext cx="7381102" cy="213904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... they must have a place in the likelihood function.</a:t>
            </a:r>
          </a:p>
          <a:p>
            <a:r>
              <a:rPr lang="en-GB" sz="1900" smtClean="0"/>
              <a:t>So they need to be relatable to model output.</a:t>
            </a:r>
          </a:p>
          <a:p>
            <a:r>
              <a:rPr lang="en-GB" sz="1900" smtClean="0"/>
              <a:t>Observational operators may be needed: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Scale change of output (e.g. spatial aggregation)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Transformation of output (e.g. allometry)</a:t>
            </a:r>
          </a:p>
          <a:p>
            <a:endParaRPr lang="en-GB" sz="1900" smtClean="0"/>
          </a:p>
          <a:p>
            <a:r>
              <a:rPr lang="en-GB" sz="1900" smtClean="0"/>
              <a:t>This allows all kinds of data to be used!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1749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8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Summary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5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.1 BC </a:t>
            </a:r>
            <a:r>
              <a:rPr lang="en-GB" sz="2400" dirty="0" smtClean="0"/>
              <a:t>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58775" y="925513"/>
            <a:ext cx="840898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Express all uncertainties probabilistically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GB" altLang="en-US" sz="200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Assign probability distributions to (1) data, (2) the collection of models, (3) the parameter-set of each individual model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Use the rules of probability theory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to transfer the information from the data to the probability distributions for models and parameters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Main tool from probability theory to do this: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3848100"/>
            <a:ext cx="6207125" cy="1336675"/>
            <a:chOff x="794" y="2824"/>
            <a:chExt cx="3910" cy="842"/>
          </a:xfrm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24"/>
              <a:ext cx="3910" cy="8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5573713"/>
            <a:ext cx="875823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model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  <p:sp>
        <p:nvSpPr>
          <p:cNvPr id="62470" name="AutoShape 13"/>
          <p:cNvSpPr>
            <a:spLocks/>
          </p:cNvSpPr>
          <p:nvPr/>
        </p:nvSpPr>
        <p:spPr bwMode="auto">
          <a:xfrm>
            <a:off x="271463" y="5597525"/>
            <a:ext cx="65087" cy="782638"/>
          </a:xfrm>
          <a:prstGeom prst="leftBrace">
            <a:avLst>
              <a:gd name="adj1" fmla="val 10020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133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  <p:pic>
        <p:nvPicPr>
          <p:cNvPr id="1331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Line 9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8490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8</a:t>
            </a:r>
            <a:r>
              <a:rPr lang="en-GB" smtClean="0"/>
              <a:t>.2 Using environmental models: Uncertainties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917290" y="2344992"/>
            <a:ext cx="35396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6478113" y="2377846"/>
            <a:ext cx="344129" cy="983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39211" y="1547029"/>
            <a:ext cx="1543667" cy="184665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Uncertainty in input maps and model parameter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2291" y="1693499"/>
            <a:ext cx="1543667" cy="126188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Uncertainty about model structure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460" y="2955383"/>
            <a:ext cx="8362336" cy="3096590"/>
            <a:chOff x="383460" y="2955383"/>
            <a:chExt cx="8362336" cy="3096590"/>
          </a:xfrm>
        </p:grpSpPr>
        <p:sp>
          <p:nvSpPr>
            <p:cNvPr id="16" name="TextBox 15"/>
            <p:cNvSpPr txBox="1"/>
            <p:nvPr/>
          </p:nvSpPr>
          <p:spPr>
            <a:xfrm>
              <a:off x="2152594" y="4205314"/>
              <a:ext cx="4550989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1900" dirty="0" smtClean="0">
                  <a:solidFill>
                    <a:schemeClr val="accent2"/>
                  </a:solidFill>
                </a:rPr>
                <a:t>General approach to uncertainty quantification and reduction</a:t>
              </a:r>
              <a:r>
                <a:rPr lang="en-GB" sz="1900" dirty="0" smtClean="0"/>
                <a:t>: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Specify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prior</a:t>
              </a:r>
              <a:r>
                <a:rPr lang="en-GB" sz="1900" dirty="0" smtClean="0"/>
                <a:t> </a:t>
              </a:r>
              <a:r>
                <a:rPr lang="en-GB" sz="1900" smtClean="0"/>
                <a:t>probability distributions</a:t>
              </a:r>
              <a:endParaRPr lang="en-GB" sz="1900" dirty="0"/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Get </a:t>
              </a:r>
              <a:r>
                <a:rPr lang="en-GB" sz="1900" dirty="0" smtClean="0">
                  <a:solidFill>
                    <a:schemeClr val="accent2"/>
                  </a:solidFill>
                </a:rPr>
                <a:t>data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Determine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posterior distributions</a:t>
              </a:r>
            </a:p>
          </p:txBody>
        </p:sp>
        <p:cxnSp>
          <p:nvCxnSpPr>
            <p:cNvPr id="18" name="Elbow Connector 17"/>
            <p:cNvCxnSpPr>
              <a:stCxn id="16" idx="3"/>
              <a:endCxn id="15" idx="2"/>
            </p:cNvCxnSpPr>
            <p:nvPr/>
          </p:nvCxnSpPr>
          <p:spPr bwMode="auto">
            <a:xfrm flipV="1">
              <a:off x="6703583" y="2955383"/>
              <a:ext cx="1100542" cy="2173261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20" name="Elbow Connector 19"/>
            <p:cNvCxnSpPr>
              <a:stCxn id="16" idx="1"/>
              <a:endCxn id="14" idx="2"/>
            </p:cNvCxnSpPr>
            <p:nvPr/>
          </p:nvCxnSpPr>
          <p:spPr bwMode="auto">
            <a:xfrm rot="10800000">
              <a:off x="1111046" y="3393688"/>
              <a:ext cx="1041549" cy="1734956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7656643" y="4271068"/>
              <a:ext cx="1089153" cy="67710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dirty="0" smtClean="0"/>
                <a:t>BMC, BMA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460" y="4082656"/>
              <a:ext cx="816075" cy="96949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sz="1900" b="0" dirty="0" smtClean="0"/>
                <a:t>BC, DA, MDF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20" y="736461"/>
            <a:ext cx="2451692" cy="32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8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75"/>
            <a:ext cx="9144000" cy="419100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.3 Bayesian methods in </a:t>
            </a:r>
            <a:r>
              <a:rPr lang="en-GB" sz="2400" dirty="0" smtClean="0"/>
              <a:t>practice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069975" y="927100"/>
            <a:ext cx="736758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52500" indent="-4953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Practicalities: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When new data arrive: </a:t>
            </a:r>
            <a:r>
              <a:rPr lang="en-GB" altLang="en-US" sz="2000" u="sng">
                <a:latin typeface="Arial" panose="020B0604020202020204" pitchFamily="34" charset="0"/>
              </a:rPr>
              <a:t>MCMC</a:t>
            </a:r>
            <a:r>
              <a:rPr lang="en-GB" altLang="en-US" sz="2000">
                <a:latin typeface="Arial" panose="020B0604020202020204" pitchFamily="34" charset="0"/>
              </a:rPr>
              <a:t> provides a universal method for calculating posterior pdf’s</a:t>
            </a:r>
            <a:endParaRPr lang="en-GB" altLang="en-US" sz="18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Easy to implement, difficult to fine-tune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Quantifying the </a:t>
            </a:r>
            <a:r>
              <a:rPr lang="en-GB" altLang="en-US" sz="2000" u="sng">
                <a:latin typeface="Arial" panose="020B0604020202020204" pitchFamily="34" charset="0"/>
              </a:rPr>
              <a:t>prior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GB" altLang="en-US" smtClean="0">
                <a:latin typeface="Arial" panose="020B0604020202020204" pitchFamily="34" charset="0"/>
              </a:rPr>
              <a:t>Often not </a:t>
            </a:r>
            <a:r>
              <a:rPr lang="en-GB" altLang="en-US">
                <a:latin typeface="Arial" panose="020B0604020202020204" pitchFamily="34" charset="0"/>
              </a:rPr>
              <a:t>a big issue in env. sci.: (1) many data, (2) prior is posterior from previous calibration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Defining the </a:t>
            </a:r>
            <a:r>
              <a:rPr lang="en-GB" altLang="en-US" sz="2000" u="sng">
                <a:latin typeface="Arial" panose="020B0604020202020204" pitchFamily="34" charset="0"/>
              </a:rPr>
              <a:t>likelihood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/>
            <a:r>
              <a:rPr lang="en-GB" altLang="en-US"/>
              <a:t>Data that are </a:t>
            </a:r>
            <a:r>
              <a:rPr lang="en-GB" altLang="en-US">
                <a:solidFill>
                  <a:schemeClr val="tx2"/>
                </a:solidFill>
              </a:rPr>
              <a:t>given with +- stochastic error are NOT well-enough defined</a:t>
            </a:r>
          </a:p>
          <a:p>
            <a:pPr lvl="1" eaLnBrk="1" hangingPunct="1"/>
            <a:r>
              <a:rPr lang="en-GB" altLang="en-US">
                <a:solidFill>
                  <a:schemeClr val="tx2"/>
                </a:solidFill>
              </a:rPr>
              <a:t>Precision of measurement equipment (stochastic error) is far less important than data being unbiased and representative</a:t>
            </a:r>
          </a:p>
          <a:p>
            <a:pPr eaLnBrk="1" hangingPunct="1">
              <a:spcBef>
                <a:spcPct val="0"/>
              </a:spcBef>
              <a:buFont typeface="Arial Unicode MS" panose="020B0604020202020204" pitchFamily="34" charset="-128"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For </a:t>
            </a:r>
            <a:r>
              <a:rPr lang="en-GB" altLang="en-US" sz="2000" u="sng">
                <a:latin typeface="Arial" panose="020B0604020202020204" pitchFamily="34" charset="0"/>
              </a:rPr>
              <a:t>model development</a:t>
            </a:r>
            <a:r>
              <a:rPr lang="en-GB" altLang="en-US" sz="2000">
                <a:latin typeface="Arial" panose="020B0604020202020204" pitchFamily="34" charset="0"/>
              </a:rPr>
              <a:t>: BC &amp; BMC are not enough !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Still a need for analysis of model-data mismatch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Overall: </a:t>
            </a:r>
            <a:r>
              <a:rPr lang="en-GB" altLang="en-US" sz="2000" i="1"/>
              <a:t>Uncertainty quantification often shows that our </a:t>
            </a:r>
            <a:r>
              <a:rPr lang="en-GB" altLang="en-US" sz="2000" i="1" smtClean="0"/>
              <a:t>models </a:t>
            </a:r>
            <a:r>
              <a:rPr lang="en-GB" altLang="en-US" sz="2000" i="1"/>
              <a:t>are not very reliable</a:t>
            </a:r>
            <a:endParaRPr lang="en-GB" altLang="en-US" sz="2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65122" y="1934219"/>
            <a:ext cx="5966554" cy="12160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9pPr>
          </a:lstStyle>
          <a:p>
            <a:pPr eaLnBrk="1" hangingPunct="1"/>
            <a:r>
              <a:rPr lang="en-GB" altLang="en-US" kern="0">
                <a:solidFill>
                  <a:schemeClr val="tx1"/>
                </a:solidFill>
                <a:effectLst/>
              </a:rPr>
              <a:t>9</a:t>
            </a:r>
            <a:r>
              <a:rPr lang="en-GB" altLang="en-US" kern="0" smtClean="0">
                <a:solidFill>
                  <a:schemeClr val="tx1"/>
                </a:solidFill>
                <a:effectLst/>
              </a:rPr>
              <a:t>. This week's course programme</a:t>
            </a:r>
            <a:endParaRPr lang="en-GB" altLang="en-US" kern="0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2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27177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GB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not on Friday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Hierarchical modelling, Graphical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6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models (= probabilistic networks)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524344" y="865293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24344" y="1896168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 bwMode="auto">
          <a:xfrm>
            <a:off x="903820" y="1386501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Rectangle 74"/>
          <p:cNvSpPr/>
          <p:nvPr/>
        </p:nvSpPr>
        <p:spPr bwMode="auto">
          <a:xfrm>
            <a:off x="254834" y="689548"/>
            <a:ext cx="1286557" cy="2547870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754201" y="703239"/>
            <a:ext cx="3507345" cy="3267916"/>
            <a:chOff x="1754201" y="703239"/>
            <a:chExt cx="3507345" cy="3267916"/>
          </a:xfrm>
        </p:grpSpPr>
        <p:sp>
          <p:nvSpPr>
            <p:cNvPr id="8" name="Oval 7"/>
            <p:cNvSpPr/>
            <p:nvPr/>
          </p:nvSpPr>
          <p:spPr bwMode="auto">
            <a:xfrm>
              <a:off x="2865306" y="867790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865306" y="18986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10" name="Straight Arrow Connector 9"/>
            <p:cNvCxnSpPr>
              <a:stCxn id="8" idx="4"/>
              <a:endCxn id="9" idx="0"/>
            </p:cNvCxnSpPr>
            <p:nvPr/>
          </p:nvCxnSpPr>
          <p:spPr bwMode="auto">
            <a:xfrm>
              <a:off x="3244782" y="1388998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Oval 10"/>
            <p:cNvSpPr/>
            <p:nvPr/>
          </p:nvSpPr>
          <p:spPr bwMode="auto">
            <a:xfrm>
              <a:off x="1848475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396798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/>
            <p:cNvCxnSpPr>
              <a:stCxn id="8" idx="3"/>
              <a:endCxn id="11" idx="0"/>
            </p:cNvCxnSpPr>
            <p:nvPr/>
          </p:nvCxnSpPr>
          <p:spPr bwMode="auto">
            <a:xfrm flipH="1">
              <a:off x="2227951" y="1312669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8" idx="5"/>
              <a:endCxn id="12" idx="1"/>
            </p:cNvCxnSpPr>
            <p:nvPr/>
          </p:nvCxnSpPr>
          <p:spPr bwMode="auto">
            <a:xfrm>
              <a:off x="3513112" y="1312669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246272" y="1662246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754201" y="703239"/>
              <a:ext cx="3507345" cy="253417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783701" y="2547121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Pooled model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31167" y="3294047"/>
              <a:ext cx="3059809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r>
                <a:rPr lang="en-GB" sz="1900" dirty="0" smtClean="0"/>
                <a:t> =</a:t>
              </a:r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503369" y="706228"/>
            <a:ext cx="3507345" cy="3533541"/>
            <a:chOff x="5503369" y="706228"/>
            <a:chExt cx="3507345" cy="3533541"/>
          </a:xfrm>
        </p:grpSpPr>
        <p:sp>
          <p:nvSpPr>
            <p:cNvPr id="23" name="Oval 22"/>
            <p:cNvSpPr/>
            <p:nvPr/>
          </p:nvSpPr>
          <p:spPr bwMode="auto">
            <a:xfrm>
              <a:off x="6615340" y="14214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24" name="Straight Arrow Connector 23"/>
            <p:cNvCxnSpPr>
              <a:stCxn id="35" idx="0"/>
              <a:endCxn id="23" idx="4"/>
            </p:cNvCxnSpPr>
            <p:nvPr/>
          </p:nvCxnSpPr>
          <p:spPr bwMode="auto">
            <a:xfrm flipV="1">
              <a:off x="6994816" y="194269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5598509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146832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Straight Arrow Connector 26"/>
            <p:cNvCxnSpPr>
              <a:stCxn id="33" idx="0"/>
              <a:endCxn id="25" idx="4"/>
            </p:cNvCxnSpPr>
            <p:nvPr/>
          </p:nvCxnSpPr>
          <p:spPr bwMode="auto">
            <a:xfrm flipV="1">
              <a:off x="5972759" y="194519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stCxn id="36" idx="0"/>
              <a:endCxn id="26" idx="4"/>
            </p:cNvCxnSpPr>
            <p:nvPr/>
          </p:nvCxnSpPr>
          <p:spPr bwMode="auto">
            <a:xfrm flipV="1">
              <a:off x="8526308" y="194519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996306" y="1185064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593283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615340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146832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98806" y="2371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503369" y="706228"/>
              <a:ext cx="3507345" cy="253119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93699" y="795777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err="1" smtClean="0"/>
                <a:t>Unpooled</a:t>
              </a:r>
              <a:r>
                <a:rPr lang="en-GB" sz="2800" dirty="0" smtClean="0"/>
                <a:t> model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71140" y="3270273"/>
              <a:ext cx="3059809" cy="9694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P(b</a:t>
              </a:r>
              <a:r>
                <a:rPr lang="en-GB" sz="1900" baseline="-25000" dirty="0"/>
                <a:t>1</a:t>
              </a:r>
              <a:r>
                <a:rPr lang="en-GB" sz="1900" dirty="0"/>
                <a:t>|y</a:t>
              </a:r>
              <a:r>
                <a:rPr lang="en-GB" sz="1900" baseline="-25000" dirty="0"/>
                <a:t>1</a:t>
              </a:r>
              <a:r>
                <a:rPr lang="en-GB" sz="1900" dirty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>
                  <a:solidFill>
                    <a:srgbClr val="FF0000"/>
                  </a:solidFill>
                </a:rPr>
                <a:t>1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)</a:t>
              </a:r>
              <a:r>
                <a:rPr lang="en-GB" sz="1900" dirty="0"/>
                <a:t> </a:t>
              </a:r>
              <a:endParaRPr lang="en-GB" sz="1900" dirty="0" smtClean="0"/>
            </a:p>
            <a:p>
              <a:r>
                <a:rPr lang="en-GB" sz="1900" dirty="0" smtClean="0"/>
                <a:t>…</a:t>
              </a:r>
              <a:endParaRPr lang="en-GB" sz="1900" dirty="0"/>
            </a:p>
            <a:p>
              <a:r>
                <a:rPr lang="en-GB" sz="1900" dirty="0" smtClean="0"/>
                <a:t>P(</a:t>
              </a:r>
              <a:r>
                <a:rPr lang="en-GB" sz="1900" dirty="0" err="1" smtClean="0"/>
                <a:t>b</a:t>
              </a:r>
              <a:r>
                <a:rPr lang="en-GB" sz="1900" baseline="-25000" dirty="0" err="1" smtClean="0"/>
                <a:t>n</a:t>
              </a:r>
              <a:r>
                <a:rPr lang="en-GB" sz="1900" dirty="0" err="1" smtClean="0"/>
                <a:t>|y</a:t>
              </a:r>
              <a:r>
                <a:rPr lang="en-GB" sz="1900" baseline="-25000" dirty="0" err="1" smtClean="0"/>
                <a:t>n</a:t>
              </a:r>
              <a:r>
                <a:rPr lang="en-GB" sz="1900" dirty="0" smtClean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2960" y="3276557"/>
            <a:ext cx="2444467" cy="3478602"/>
            <a:chOff x="162960" y="3276557"/>
            <a:chExt cx="2444467" cy="3478602"/>
          </a:xfrm>
        </p:grpSpPr>
        <p:sp>
          <p:nvSpPr>
            <p:cNvPr id="80" name="TextBox 79"/>
            <p:cNvSpPr txBox="1"/>
            <p:nvPr/>
          </p:nvSpPr>
          <p:spPr>
            <a:xfrm>
              <a:off x="229850" y="3276557"/>
              <a:ext cx="1618625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960" y="5785663"/>
              <a:ext cx="2444467" cy="96949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 smtClean="0"/>
                <a:t>Black:	Posterior</a:t>
              </a:r>
            </a:p>
            <a:p>
              <a:r>
                <a:rPr lang="en-GB" sz="19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R</a:t>
              </a:r>
              <a:r>
                <a:rPr lang="en-GB" sz="1900" dirty="0" smtClean="0">
                  <a:solidFill>
                    <a:srgbClr val="FF0000"/>
                  </a:solidFill>
                </a:rPr>
                <a:t>ed:	Prior</a:t>
              </a:r>
              <a:endParaRPr lang="en-GB" sz="1900" dirty="0"/>
            </a:p>
            <a:p>
              <a:r>
                <a:rPr lang="en-GB" sz="1900" dirty="0" smtClean="0">
                  <a:solidFill>
                    <a:schemeClr val="accent2"/>
                  </a:solidFill>
                </a:rPr>
                <a:t>Blue:	Likelihood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3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31677" y="677063"/>
            <a:ext cx="3979558" cy="5853961"/>
            <a:chOff x="4831677" y="677063"/>
            <a:chExt cx="3979558" cy="5853961"/>
          </a:xfrm>
        </p:grpSpPr>
        <p:sp>
          <p:nvSpPr>
            <p:cNvPr id="42" name="Oval 41"/>
            <p:cNvSpPr/>
            <p:nvPr/>
          </p:nvSpPr>
          <p:spPr bwMode="auto">
            <a:xfrm>
              <a:off x="6018233" y="8128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018233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44" name="Straight Arrow Connector 43"/>
            <p:cNvCxnSpPr>
              <a:stCxn id="42" idx="4"/>
              <a:endCxn id="43" idx="0"/>
            </p:cNvCxnSpPr>
            <p:nvPr/>
          </p:nvCxnSpPr>
          <p:spPr bwMode="auto">
            <a:xfrm>
              <a:off x="6397709" y="13340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Oval 44"/>
            <p:cNvSpPr/>
            <p:nvPr/>
          </p:nvSpPr>
          <p:spPr bwMode="auto">
            <a:xfrm>
              <a:off x="5001402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7549725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7" name="Straight Arrow Connector 46"/>
            <p:cNvCxnSpPr>
              <a:stCxn id="42" idx="3"/>
              <a:endCxn id="45" idx="0"/>
            </p:cNvCxnSpPr>
            <p:nvPr/>
          </p:nvCxnSpPr>
          <p:spPr bwMode="auto">
            <a:xfrm flipH="1">
              <a:off x="5380878" y="12577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2" idx="5"/>
              <a:endCxn id="46" idx="1"/>
            </p:cNvCxnSpPr>
            <p:nvPr/>
          </p:nvCxnSpPr>
          <p:spPr bwMode="auto">
            <a:xfrm>
              <a:off x="6666039" y="12577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6399199" y="16072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5849559" y="2367413"/>
              <a:ext cx="550645" cy="65118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68" idx="0"/>
            </p:cNvCxnSpPr>
            <p:nvPr/>
          </p:nvCxnSpPr>
          <p:spPr bwMode="auto">
            <a:xfrm flipH="1" flipV="1">
              <a:off x="5418393" y="2369911"/>
              <a:ext cx="37947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70" idx="0"/>
              <a:endCxn id="46" idx="4"/>
            </p:cNvCxnSpPr>
            <p:nvPr/>
          </p:nvCxnSpPr>
          <p:spPr bwMode="auto">
            <a:xfrm flipV="1">
              <a:off x="7496984" y="2367412"/>
              <a:ext cx="432217" cy="65368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Oval 67"/>
            <p:cNvSpPr/>
            <p:nvPr/>
          </p:nvSpPr>
          <p:spPr bwMode="auto">
            <a:xfrm>
              <a:off x="5418393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117508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49559" y="27965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22460" y="4666679"/>
              <a:ext cx="3444548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Hierarchical model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018233" y="41530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Σ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</a:p>
          </p:txBody>
        </p:sp>
        <p:cxnSp>
          <p:nvCxnSpPr>
            <p:cNvPr id="75" name="Straight Arrow Connector 74"/>
            <p:cNvCxnSpPr>
              <a:stCxn id="74" idx="1"/>
              <a:endCxn id="68" idx="4"/>
            </p:cNvCxnSpPr>
            <p:nvPr/>
          </p:nvCxnSpPr>
          <p:spPr bwMode="auto">
            <a:xfrm flipH="1" flipV="1">
              <a:off x="5797869" y="3542306"/>
              <a:ext cx="331510" cy="68710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/>
            <p:cNvCxnSpPr>
              <a:stCxn id="74" idx="7"/>
              <a:endCxn id="70" idx="3"/>
            </p:cNvCxnSpPr>
            <p:nvPr/>
          </p:nvCxnSpPr>
          <p:spPr bwMode="auto">
            <a:xfrm flipV="1">
              <a:off x="6666039" y="3465977"/>
              <a:ext cx="562615" cy="76343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4922460" y="5222974"/>
              <a:ext cx="3888775" cy="130805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,b,</a:t>
              </a:r>
              <a:r>
                <a:rPr lang="el-GR" sz="2000" dirty="0"/>
                <a:t> Σ</a:t>
              </a:r>
              <a:r>
                <a:rPr lang="en-GB" sz="2000" baseline="-25000" dirty="0" err="1" smtClean="0"/>
                <a:t>b</a:t>
              </a:r>
              <a:r>
                <a:rPr lang="en-GB" sz="1900" dirty="0" err="1" smtClean="0"/>
                <a:t>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  <a:endParaRPr lang="en-GB" sz="1900" dirty="0" smtClean="0"/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  <a:r>
                <a:rPr lang="en-GB" sz="1900" dirty="0" smtClean="0">
                  <a:solidFill>
                    <a:srgbClr val="FF0000"/>
                  </a:solidFill>
                </a:rPr>
                <a:t> 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>
                  <a:solidFill>
                    <a:srgbClr val="FF0000"/>
                  </a:solidFill>
                </a:rPr>
                <a:t> 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dirty="0">
                  <a:solidFill>
                    <a:srgbClr val="FF0000"/>
                  </a:solidFill>
                </a:rPr>
                <a:t>…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m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 smtClean="0">
                  <a:solidFill>
                    <a:srgbClr val="FF0000"/>
                  </a:solidFill>
                </a:rPr>
                <a:t> </a:t>
              </a:r>
              <a:r>
                <a:rPr lang="el-GR" sz="1800" dirty="0">
                  <a:solidFill>
                    <a:srgbClr val="FF0000"/>
                  </a:solidFill>
                </a:rPr>
                <a:t>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</a:p>
            <a:p>
              <a:r>
                <a:rPr lang="en-GB" sz="1900" dirty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 P(</a:t>
              </a:r>
              <a:r>
                <a:rPr lang="el-GR" sz="2000" dirty="0">
                  <a:solidFill>
                    <a:srgbClr val="FF0000"/>
                  </a:solidFill>
                </a:rPr>
                <a:t>Σ</a:t>
              </a:r>
              <a:r>
                <a:rPr lang="en-GB" sz="2000" baseline="-25000" dirty="0" smtClean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m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831677" y="677063"/>
              <a:ext cx="3610278" cy="45128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22460" y="4666679"/>
            <a:ext cx="3444548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dirty="0" smtClean="0"/>
              <a:t>Hierarchical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922460" y="5222974"/>
            <a:ext cx="3888775" cy="13080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dirty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,b,</a:t>
            </a:r>
            <a:r>
              <a:rPr lang="el-GR" sz="2000" dirty="0"/>
              <a:t> Σ</a:t>
            </a:r>
            <a:r>
              <a:rPr lang="en-GB" sz="2000" baseline="-25000" dirty="0" err="1" smtClean="0"/>
              <a:t>b</a:t>
            </a:r>
            <a:r>
              <a:rPr lang="en-GB" sz="1900" dirty="0" err="1" smtClean="0"/>
              <a:t>|y</a:t>
            </a:r>
            <a:r>
              <a:rPr lang="en-GB" sz="1900" dirty="0"/>
              <a:t>) </a:t>
            </a:r>
            <a:r>
              <a:rPr lang="en-GB" sz="1900" dirty="0" smtClean="0">
                <a:sym typeface="Symbol" panose="05050102010706020507" pitchFamily="18" charset="2"/>
              </a:rPr>
              <a:t></a:t>
            </a:r>
            <a:endParaRPr lang="en-GB" sz="1900" dirty="0" smtClean="0"/>
          </a:p>
          <a:p>
            <a:r>
              <a:rPr lang="en-GB" sz="1900" dirty="0"/>
              <a:t> </a:t>
            </a:r>
            <a:r>
              <a:rPr lang="en-GB" sz="1900" dirty="0" smtClean="0"/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l-GR" sz="1900" dirty="0" smtClean="0">
                <a:solidFill>
                  <a:srgbClr val="FF0000"/>
                </a:solidFill>
              </a:rPr>
              <a:t>θ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  <a:r>
              <a:rPr lang="en-GB" sz="1900" dirty="0" smtClean="0">
                <a:solidFill>
                  <a:srgbClr val="FF0000"/>
                </a:solidFill>
              </a:rPr>
              <a:t> P(b</a:t>
            </a:r>
            <a:r>
              <a:rPr lang="en-GB" sz="1900" baseline="-25000" dirty="0" smtClean="0">
                <a:solidFill>
                  <a:srgbClr val="FF0000"/>
                </a:solidFill>
              </a:rPr>
              <a:t>1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>
                <a:solidFill>
                  <a:srgbClr val="FF0000"/>
                </a:solidFill>
              </a:rPr>
              <a:t> 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dirty="0">
                <a:solidFill>
                  <a:srgbClr val="FF0000"/>
                </a:solidFill>
              </a:rPr>
              <a:t>…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n-GB" sz="1900" dirty="0" err="1" smtClean="0">
                <a:solidFill>
                  <a:srgbClr val="FF0000"/>
                </a:solidFill>
              </a:rPr>
              <a:t>b</a:t>
            </a:r>
            <a:r>
              <a:rPr lang="en-GB" sz="1900" baseline="-25000" dirty="0" err="1" smtClean="0">
                <a:solidFill>
                  <a:srgbClr val="FF0000"/>
                </a:solidFill>
              </a:rPr>
              <a:t>m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 smtClean="0">
                <a:solidFill>
                  <a:srgbClr val="FF0000"/>
                </a:solidFill>
              </a:rPr>
              <a:t> </a:t>
            </a:r>
            <a:r>
              <a:rPr lang="el-GR" sz="1800" dirty="0">
                <a:solidFill>
                  <a:srgbClr val="FF0000"/>
                </a:solidFill>
              </a:rPr>
              <a:t>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GB" sz="1900" dirty="0">
                <a:solidFill>
                  <a:srgbClr val="FF0000"/>
                </a:solidFill>
              </a:rPr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 P(</a:t>
            </a:r>
            <a:r>
              <a:rPr lang="el-GR" sz="2000" dirty="0">
                <a:solidFill>
                  <a:srgbClr val="FF0000"/>
                </a:solidFill>
              </a:rPr>
              <a:t>Σ</a:t>
            </a:r>
            <a:r>
              <a:rPr lang="en-GB" sz="2000" baseline="-25000" dirty="0" smtClean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</a:t>
            </a:r>
            <a:r>
              <a:rPr lang="en-GB" sz="1900" dirty="0" smtClean="0"/>
              <a:t> </a:t>
            </a:r>
            <a:r>
              <a:rPr lang="en-GB" sz="1900" b="0" dirty="0" smtClean="0"/>
              <a:t>x</a:t>
            </a:r>
          </a:p>
          <a:p>
            <a:r>
              <a:rPr lang="en-GB" sz="1900" dirty="0" smtClean="0"/>
              <a:t>  </a:t>
            </a:r>
            <a:r>
              <a:rPr lang="en-GB" sz="1900" dirty="0" smtClean="0">
                <a:solidFill>
                  <a:schemeClr val="accent2"/>
                </a:solidFill>
              </a:rPr>
              <a:t>P(y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,b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) … P(</a:t>
            </a:r>
            <a:r>
              <a:rPr lang="en-GB" sz="1900" dirty="0" err="1" smtClean="0">
                <a:solidFill>
                  <a:schemeClr val="accent2"/>
                </a:solidFill>
              </a:rPr>
              <a:t>y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n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</a:t>
            </a:r>
            <a:r>
              <a:rPr lang="en-GB" sz="1900" dirty="0" err="1" smtClean="0">
                <a:solidFill>
                  <a:schemeClr val="accent2"/>
                </a:solidFill>
              </a:rPr>
              <a:t>b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m</a:t>
            </a:r>
            <a:r>
              <a:rPr lang="en-GB" sz="1900" dirty="0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4831689" y="677063"/>
            <a:ext cx="3610278" cy="4512836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6260569" y="83032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6260569" y="1861196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6" name="Straight Arrow Connector 75"/>
          <p:cNvCxnSpPr>
            <a:stCxn id="69" idx="4"/>
            <a:endCxn id="72" idx="0"/>
          </p:cNvCxnSpPr>
          <p:nvPr/>
        </p:nvCxnSpPr>
        <p:spPr bwMode="auto">
          <a:xfrm>
            <a:off x="6640045" y="1351529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>
            <a:stCxn id="82" idx="0"/>
          </p:cNvCxnSpPr>
          <p:nvPr/>
        </p:nvCxnSpPr>
        <p:spPr bwMode="auto">
          <a:xfrm flipV="1">
            <a:off x="6642540" y="2384903"/>
            <a:ext cx="0" cy="65368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Oval 81"/>
          <p:cNvSpPr/>
          <p:nvPr/>
        </p:nvSpPr>
        <p:spPr bwMode="auto">
          <a:xfrm>
            <a:off x="6263064" y="303859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260569" y="417057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84" name="Straight Arrow Connector 83"/>
          <p:cNvCxnSpPr>
            <a:stCxn id="83" idx="0"/>
            <a:endCxn id="82" idx="4"/>
          </p:cNvCxnSpPr>
          <p:nvPr/>
        </p:nvCxnSpPr>
        <p:spPr bwMode="auto">
          <a:xfrm flipV="1">
            <a:off x="6640045" y="3559798"/>
            <a:ext cx="2495" cy="61077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5994881" y="2903612"/>
            <a:ext cx="1464782" cy="85661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147279" y="1704358"/>
            <a:ext cx="1197451" cy="1077157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00582" y="243588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19521" y="3395052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432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3457090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β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078319" y="1547433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>
            <a:stCxn id="38" idx="0"/>
            <a:endCxn id="47" idx="4"/>
          </p:cNvCxnSpPr>
          <p:nvPr/>
        </p:nvCxnSpPr>
        <p:spPr bwMode="auto">
          <a:xfrm flipV="1">
            <a:off x="2430310" y="3359153"/>
            <a:ext cx="12495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2050834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48339" y="53803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40" name="Straight Arrow Connector 39"/>
          <p:cNvCxnSpPr>
            <a:stCxn id="39" idx="0"/>
            <a:endCxn id="38" idx="4"/>
          </p:cNvCxnSpPr>
          <p:nvPr/>
        </p:nvCxnSpPr>
        <p:spPr bwMode="auto">
          <a:xfrm flipV="1">
            <a:off x="2427815" y="4649665"/>
            <a:ext cx="2495" cy="73069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2063329" y="2837945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μ</a:t>
            </a:r>
            <a:endParaRPr kumimoji="0" lang="en-GB" sz="2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/>
          <p:cNvCxnSpPr>
            <a:stCxn id="47" idx="0"/>
            <a:endCxn id="35" idx="4"/>
          </p:cNvCxnSpPr>
          <p:nvPr/>
        </p:nvCxnSpPr>
        <p:spPr bwMode="auto">
          <a:xfrm flipV="1">
            <a:off x="2442805" y="2068641"/>
            <a:ext cx="14990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/>
          <p:cNvSpPr/>
          <p:nvPr/>
        </p:nvSpPr>
        <p:spPr bwMode="auto">
          <a:xfrm>
            <a:off x="474372" y="1548794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866163" y="414616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254234" y="1376072"/>
            <a:ext cx="2788171" cy="2208269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>
            <a:stCxn id="52" idx="5"/>
            <a:endCxn id="47" idx="1"/>
          </p:cNvCxnSpPr>
          <p:nvPr/>
        </p:nvCxnSpPr>
        <p:spPr bwMode="auto">
          <a:xfrm>
            <a:off x="1122178" y="1993673"/>
            <a:ext cx="1052297" cy="92060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34" idx="1"/>
            <a:endCxn id="47" idx="5"/>
          </p:cNvCxnSpPr>
          <p:nvPr/>
        </p:nvCxnSpPr>
        <p:spPr bwMode="auto">
          <a:xfrm flipH="1" flipV="1">
            <a:off x="2711135" y="3282824"/>
            <a:ext cx="857101" cy="92196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55" idx="1"/>
            <a:endCxn id="35" idx="5"/>
          </p:cNvCxnSpPr>
          <p:nvPr/>
        </p:nvCxnSpPr>
        <p:spPr bwMode="auto">
          <a:xfrm flipH="1" flipV="1">
            <a:off x="2726125" y="1992312"/>
            <a:ext cx="2251184" cy="223017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Rectangle 66"/>
          <p:cNvSpPr/>
          <p:nvPr/>
        </p:nvSpPr>
        <p:spPr bwMode="auto">
          <a:xfrm>
            <a:off x="254241" y="3880361"/>
            <a:ext cx="2809874" cy="10142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8429" y="4434993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9582" y="312390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5869" y="5264072"/>
            <a:ext cx="268324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HYPER-PARAMETERS</a:t>
            </a:r>
            <a:endParaRPr lang="en-GB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295869" y="4186847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PARAMETERS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6295869" y="2886426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PROCESS</a:t>
            </a:r>
            <a:endParaRPr lang="en-GB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6295869" y="1646540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97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Clark (2006). Tree demographics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1" y="899410"/>
            <a:ext cx="7910459" cy="56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1">
        <a:spAutoFit/>
      </a:bodyPr>
      <a:lstStyle>
        <a:defPPr>
          <a:defRPr sz="19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16347</TotalTime>
  <Words>6231</Words>
  <Application>Microsoft Office PowerPoint</Application>
  <PresentationFormat>On-screen Show (4:3)</PresentationFormat>
  <Paragraphs>1217</Paragraphs>
  <Slides>124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36" baseType="lpstr">
      <vt:lpstr>Arial</vt:lpstr>
      <vt:lpstr>Arial Unicode MS</vt:lpstr>
      <vt:lpstr>Calibri</vt:lpstr>
      <vt:lpstr>Cambria Math</vt:lpstr>
      <vt:lpstr>Courier New</vt:lpstr>
      <vt:lpstr>Symbol</vt:lpstr>
      <vt:lpstr>Tahoma</vt:lpstr>
      <vt:lpstr>Times New Roman</vt:lpstr>
      <vt:lpstr>Wingdings</vt:lpstr>
      <vt:lpstr>Default Design</vt:lpstr>
      <vt:lpstr>Chart</vt:lpstr>
      <vt:lpstr>Equation</vt:lpstr>
      <vt:lpstr>Bayesian Methods for Ecological and Environmental Modelling: INTRODUCTION</vt:lpstr>
      <vt:lpstr>Agenda</vt:lpstr>
      <vt:lpstr>Course philosophy</vt:lpstr>
      <vt:lpstr>Contents</vt:lpstr>
      <vt:lpstr>PowerPoint Presentation</vt:lpstr>
      <vt:lpstr>1.1 Process-based models (PBM)</vt:lpstr>
      <vt:lpstr>1.2 I/O of PBMs</vt:lpstr>
      <vt:lpstr>1.3 I/O of empirical models</vt:lpstr>
      <vt:lpstr>1.4 PBMs and uncertainty</vt:lpstr>
      <vt:lpstr>1.4 PBMs and uncertainty</vt:lpstr>
      <vt:lpstr>1.5 Variability, Error, Uncertainty</vt:lpstr>
      <vt:lpstr>1.6 There are many models!</vt:lpstr>
      <vt:lpstr>1.7 Coupled vegetation-climate modelling</vt:lpstr>
      <vt:lpstr>1.8 Amazonia’s future: model uncertainties</vt:lpstr>
      <vt:lpstr>1.9 Uncertainty</vt:lpstr>
      <vt:lpstr>1.10 Probability Theory</vt:lpstr>
      <vt:lpstr>2. The Bayesian approach</vt:lpstr>
      <vt:lpstr>2.1: Dealing with uncertainty: Medical diagnostics</vt:lpstr>
      <vt:lpstr>2.1: Dealing with uncertainty: Medical diagnostics</vt:lpstr>
      <vt:lpstr>2.1: Dealing with uncertainty: Medical diagnostics</vt:lpstr>
      <vt:lpstr>2.2 Using data to reduce model uncertainties</vt:lpstr>
      <vt:lpstr>2.2 Using data to reduce model uncertainties</vt:lpstr>
      <vt:lpstr>2.2 Using data to reduce model uncertainties</vt:lpstr>
      <vt:lpstr>2.3 Bayes’ Theorem (1763)</vt:lpstr>
      <vt:lpstr>2.4 The likelihood function L() = P(D|) quantifies uncertainty about error in data</vt:lpstr>
      <vt:lpstr>2.5 Bayesian Calibration (BC)</vt:lpstr>
      <vt:lpstr>2.6 Bayesian Calibration of PBMs</vt:lpstr>
      <vt:lpstr>2.7 Bayesian Calibration of a regression model</vt:lpstr>
      <vt:lpstr>2.8 Probabilistic science: workflow</vt:lpstr>
      <vt:lpstr>3. Markov Chain Monte Carlo sampling (MCMC)</vt:lpstr>
      <vt:lpstr>3.1 How can we calculate the posterior distribution? </vt:lpstr>
      <vt:lpstr>3.2 Computational methods for Bayesian estimation</vt:lpstr>
      <vt:lpstr>What do you need to know to run a MCMC?</vt:lpstr>
      <vt:lpstr>What is MCMC?</vt:lpstr>
      <vt:lpstr>What is MC, but not MCMC?</vt:lpstr>
      <vt:lpstr>How does MCMC work?</vt:lpstr>
      <vt:lpstr>Example of MCMC - Metropolis</vt:lpstr>
      <vt:lpstr>Other examples of MCMC - Metropolis</vt:lpstr>
      <vt:lpstr>Using MCMC to do Bayesian linear regression</vt:lpstr>
      <vt:lpstr>The most common likelihood function P(D|θ)</vt:lpstr>
      <vt:lpstr>EXERCISES using R:   file: 'MCMC.Rmd'</vt:lpstr>
      <vt:lpstr>Troubleshooting</vt:lpstr>
      <vt:lpstr>FAQ – Bayesian Calibration &amp; MCMC</vt:lpstr>
      <vt:lpstr>PowerPoint Presentation</vt:lpstr>
      <vt:lpstr>What you need to know about MCMC</vt:lpstr>
      <vt:lpstr>Context: How to do BC</vt:lpstr>
      <vt:lpstr>4. EXAMPLE: Bayesian Calibration (BC) of forest model BASFOR</vt:lpstr>
      <vt:lpstr>4.1 Bayesian Calibration</vt:lpstr>
      <vt:lpstr>4.2 Process-based forest model BASFOR</vt:lpstr>
      <vt:lpstr>4.2 Process-based forest model BASFOR</vt:lpstr>
      <vt:lpstr>4.3 BASFOR: outputs</vt:lpstr>
      <vt:lpstr>4.4 BASFOR: Prior parameter uncertainty</vt:lpstr>
      <vt:lpstr>4.5 BASFOR: Prior output uncertainty</vt:lpstr>
      <vt:lpstr>4.6 Data Dodd Wood (R. Matthews, Forest Research)</vt:lpstr>
      <vt:lpstr>4.7 Using data in Bayesian calibration of BASFOR</vt:lpstr>
      <vt:lpstr>4.7 Using data in Bayesian calibration of BASFOR</vt:lpstr>
      <vt:lpstr>4.7 Using data in Bayesian calibration of BASFOR</vt:lpstr>
      <vt:lpstr>4.8 Continued calibration when new data become available</vt:lpstr>
      <vt:lpstr>4.8 Continued calibration when new data become available</vt:lpstr>
      <vt:lpstr>4.9 Posterior parameter correlations</vt:lpstr>
      <vt:lpstr>4.10 Maps of (1) predictions, (2) uncertainties</vt:lpstr>
      <vt:lpstr>4.11 Follow-up: What kind of measurements would have reduced uncertainty the most ?</vt:lpstr>
      <vt:lpstr>4.12 Prior predictive uncertainty &amp; height-data</vt:lpstr>
      <vt:lpstr>4.13 Prior &amp; posterior uncertainty: use of height data</vt:lpstr>
      <vt:lpstr>4.14 Prior &amp; posterior uncertainty: use of height data</vt:lpstr>
      <vt:lpstr>4.15 Prior &amp; posterior uncertainty: use of height data</vt:lpstr>
      <vt:lpstr>5. Applications of Bayes: The tower of Babel</vt:lpstr>
      <vt:lpstr>5.1 Inverse modelling</vt:lpstr>
      <vt:lpstr>5.2 Bayes as a tool for learning</vt:lpstr>
      <vt:lpstr>5.3 Bayesian methods in the earth system sciences</vt:lpstr>
      <vt:lpstr>More Bayes ...</vt:lpstr>
      <vt:lpstr>6. Projects at CEH that use probability theory</vt:lpstr>
      <vt:lpstr>6.1 Site-specific vs. generic BC for European forest</vt:lpstr>
      <vt:lpstr>6.2 Reconciling LUC-inventory models with atmospheric inversion</vt:lpstr>
      <vt:lpstr>6.3 Adaptive sampling (after Wikle &amp; Royle 1999)</vt:lpstr>
      <vt:lpstr>6.4 Methane model: correcting for upscaling error</vt:lpstr>
      <vt:lpstr>6.5 Drought-risk analysis for NPP in 2071-2100</vt:lpstr>
      <vt:lpstr>6.6 Bayesian ideotyping for plant breeding</vt:lpstr>
      <vt:lpstr>6.7 Intermediate-scale Bayes: Using LIDAR data</vt:lpstr>
      <vt:lpstr>6.8 Small-scale Bayes: BC instead of model spin-up</vt:lpstr>
      <vt:lpstr>6.9 Download PBM plus code for BC / Troubleshooting MCMC</vt:lpstr>
      <vt:lpstr>7. Likelihood function L() = P(D|)</vt:lpstr>
      <vt:lpstr>7.1 How informative is my data set?</vt:lpstr>
      <vt:lpstr>7.2 The most common likelihood function P(D|θ)</vt:lpstr>
      <vt:lpstr>7.3 Decision tree for likelihood functions</vt:lpstr>
      <vt:lpstr>7.3 Decision tree for likelihood functions</vt:lpstr>
      <vt:lpstr>7.4 For data to be useful ...</vt:lpstr>
      <vt:lpstr>8. Summary</vt:lpstr>
      <vt:lpstr>8.1 BC &amp; BMC</vt:lpstr>
      <vt:lpstr>8.2 Using environmental models: Uncertainties</vt:lpstr>
      <vt:lpstr>8.3 Bayesian methods in practice</vt:lpstr>
      <vt:lpstr>PowerPoint Presentation</vt:lpstr>
      <vt:lpstr>Agenda</vt:lpstr>
      <vt:lpstr>TUESDAY Morning: Hierarchical modelling, Graphical modelling</vt:lpstr>
      <vt:lpstr>Graphical models (= probabilistic networks)</vt:lpstr>
      <vt:lpstr>Graphical models (= probabilistic networks)</vt:lpstr>
      <vt:lpstr>Graphical models (= probabilistic networks)</vt:lpstr>
      <vt:lpstr>Graphical models (= probabilistic networks)</vt:lpstr>
      <vt:lpstr>Clark (2006). Tree demographics</vt:lpstr>
      <vt:lpstr>BHM for C-fluxes in grassland: JAGS code</vt:lpstr>
      <vt:lpstr>Hierarchical Bayesian modelling in ecology</vt:lpstr>
      <vt:lpstr>TUESDAY Afternoon: Spatial modelling</vt:lpstr>
      <vt:lpstr>Bayesian kriging</vt:lpstr>
      <vt:lpstr>WEDNESDAY Morning: Combining diverse data sets</vt:lpstr>
      <vt:lpstr>Land-use change</vt:lpstr>
      <vt:lpstr>WEDNESDAY Afternoon: Comprehensive UQ, Emulation</vt:lpstr>
      <vt:lpstr>Structural model error</vt:lpstr>
      <vt:lpstr>THURSDAY Morning (1): Spatio-temporal modelling</vt:lpstr>
      <vt:lpstr>Monitoring ecological &amp; environmental processes</vt:lpstr>
      <vt:lpstr>THURSDAY Morning (2): Model comparison &amp; evaluation</vt:lpstr>
      <vt:lpstr>8.1 BC &amp; BMC</vt:lpstr>
      <vt:lpstr>8.2 BMC: Tuomi et al. 2007</vt:lpstr>
      <vt:lpstr>THURSDAY Afternoon (1): Diagnosing model weaknesses</vt:lpstr>
      <vt:lpstr>8.4 A three step-procedure</vt:lpstr>
      <vt:lpstr>What can BC &amp; BMC not do?</vt:lpstr>
      <vt:lpstr>EXAMPLE: BC giving strange posterior pdf’s</vt:lpstr>
      <vt:lpstr>THURSDAY Afternoon (2): Communication of results</vt:lpstr>
      <vt:lpstr>Milne et al. (2015)</vt:lpstr>
      <vt:lpstr>FRIDAY Morning: Software alternatives, Future use of Bayes, Group discussion</vt:lpstr>
      <vt:lpstr>Trends ?</vt:lpstr>
      <vt:lpstr>10. Reading mathematical notation</vt:lpstr>
      <vt:lpstr>Probability distribution, Expectation, Variance</vt:lpstr>
      <vt:lpstr>Bayes Theorem in different notation, and L(𝜃)</vt:lpstr>
      <vt:lpstr>Matrix notation (ex: Gaussian distributions)</vt:lpstr>
    </vt:vector>
  </TitlesOfParts>
  <Company>CEH, 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Forest Model</dc:title>
  <dc:creator>Deena C Mobbs</dc:creator>
  <cp:lastModifiedBy>Van Oijen, Marcel A.</cp:lastModifiedBy>
  <cp:revision>1644</cp:revision>
  <cp:lastPrinted>2019-09-06T14:38:06Z</cp:lastPrinted>
  <dcterms:created xsi:type="dcterms:W3CDTF">2000-04-18T15:17:11Z</dcterms:created>
  <dcterms:modified xsi:type="dcterms:W3CDTF">2019-09-09T10:46:12Z</dcterms:modified>
</cp:coreProperties>
</file>